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82" r:id="rId3"/>
    <p:sldId id="787" r:id="rId4"/>
    <p:sldId id="846" r:id="rId5"/>
    <p:sldId id="878" r:id="rId6"/>
    <p:sldId id="889" r:id="rId7"/>
    <p:sldId id="890" r:id="rId8"/>
    <p:sldId id="891" r:id="rId9"/>
    <p:sldId id="879" r:id="rId10"/>
    <p:sldId id="882" r:id="rId11"/>
    <p:sldId id="892" r:id="rId12"/>
    <p:sldId id="884" r:id="rId13"/>
    <p:sldId id="893" r:id="rId14"/>
    <p:sldId id="894" r:id="rId15"/>
    <p:sldId id="602" r:id="rId16"/>
    <p:sldId id="273"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846"/>
            <p14:sldId id="878"/>
            <p14:sldId id="889"/>
            <p14:sldId id="890"/>
            <p14:sldId id="891"/>
            <p14:sldId id="879"/>
            <p14:sldId id="882"/>
            <p14:sldId id="892"/>
            <p14:sldId id="884"/>
            <p14:sldId id="893"/>
            <p14:sldId id="894"/>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47" autoAdjust="0"/>
  </p:normalViewPr>
  <p:slideViewPr>
    <p:cSldViewPr snapToGrid="0">
      <p:cViewPr varScale="1">
        <p:scale>
          <a:sx n="114" d="100"/>
          <a:sy n="114" d="100"/>
        </p:scale>
        <p:origin x="624"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2021-08-13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Positive semi-definite matrices and maximum eigenvalues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Positive semi-definite matrices and maximum eigenvalues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Positive semi-definite matrices and maximum eigenvalues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Positive semi-definite matrices and maximum eigenvalues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Positive semi-definite matrices and maximum eigenvalues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Positive semi-definite matrices and maximum eigenvalues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Positive semi-definite matrices and maximum eigenvalues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31.wmf"/><Relationship Id="rId5" Type="http://schemas.openxmlformats.org/officeDocument/2006/relationships/oleObject" Target="../embeddings/oleObject23.bin"/><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oleObject" Target="../embeddings/oleObject28.bin"/><Relationship Id="rId3" Type="http://schemas.openxmlformats.org/officeDocument/2006/relationships/audio" Target="../media/media11.m4a"/><Relationship Id="rId7" Type="http://schemas.openxmlformats.org/officeDocument/2006/relationships/oleObject" Target="../embeddings/oleObject25.bin"/><Relationship Id="rId12" Type="http://schemas.openxmlformats.org/officeDocument/2006/relationships/image" Target="../media/image35.wmf"/><Relationship Id="rId17" Type="http://schemas.openxmlformats.org/officeDocument/2006/relationships/image" Target="../media/image8.png"/><Relationship Id="rId2" Type="http://schemas.microsoft.com/office/2007/relationships/media" Target="../media/media11.m4a"/><Relationship Id="rId16" Type="http://schemas.openxmlformats.org/officeDocument/2006/relationships/image" Target="../media/image36.wmf"/><Relationship Id="rId1" Type="http://schemas.openxmlformats.org/officeDocument/2006/relationships/tags" Target="../tags/tag9.xml"/><Relationship Id="rId6" Type="http://schemas.openxmlformats.org/officeDocument/2006/relationships/image" Target="../media/image32.w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oleObject" Target="../embeddings/oleObject29.bin"/><Relationship Id="rId10" Type="http://schemas.openxmlformats.org/officeDocument/2006/relationships/image" Target="../media/image34.wmf"/><Relationship Id="rId4" Type="http://schemas.openxmlformats.org/officeDocument/2006/relationships/slideLayout" Target="../slideLayouts/slideLayout2.xml"/><Relationship Id="rId9" Type="http://schemas.openxmlformats.org/officeDocument/2006/relationships/oleObject" Target="../embeddings/oleObject26.bin"/><Relationship Id="rId14" Type="http://schemas.openxmlformats.org/officeDocument/2006/relationships/image" Target="../media/image30.wmf"/></Relationships>
</file>

<file path=ppt/slides/_rels/slide12.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audio" Target="../media/media12.m4a"/><Relationship Id="rId7" Type="http://schemas.openxmlformats.org/officeDocument/2006/relationships/oleObject" Target="../embeddings/oleObject31.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31.wmf"/><Relationship Id="rId5" Type="http://schemas.openxmlformats.org/officeDocument/2006/relationships/oleObject" Target="../embeddings/oleObject3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36.bin"/><Relationship Id="rId18" Type="http://schemas.openxmlformats.org/officeDocument/2006/relationships/image" Target="../media/image44.wmf"/><Relationship Id="rId26" Type="http://schemas.openxmlformats.org/officeDocument/2006/relationships/image" Target="../media/image48.wmf"/><Relationship Id="rId3" Type="http://schemas.openxmlformats.org/officeDocument/2006/relationships/audio" Target="../media/media14.m4a"/><Relationship Id="rId21" Type="http://schemas.openxmlformats.org/officeDocument/2006/relationships/oleObject" Target="../embeddings/oleObject40.bin"/><Relationship Id="rId7" Type="http://schemas.openxmlformats.org/officeDocument/2006/relationships/oleObject" Target="../embeddings/oleObject33.bin"/><Relationship Id="rId12" Type="http://schemas.openxmlformats.org/officeDocument/2006/relationships/image" Target="../media/image41.wmf"/><Relationship Id="rId17" Type="http://schemas.openxmlformats.org/officeDocument/2006/relationships/oleObject" Target="../embeddings/oleObject38.bin"/><Relationship Id="rId25" Type="http://schemas.openxmlformats.org/officeDocument/2006/relationships/oleObject" Target="../embeddings/oleObject42.bin"/><Relationship Id="rId2" Type="http://schemas.microsoft.com/office/2007/relationships/media" Target="../media/media14.m4a"/><Relationship Id="rId16" Type="http://schemas.openxmlformats.org/officeDocument/2006/relationships/image" Target="../media/image43.wmf"/><Relationship Id="rId20" Type="http://schemas.openxmlformats.org/officeDocument/2006/relationships/image" Target="../media/image45.wmf"/><Relationship Id="rId1" Type="http://schemas.openxmlformats.org/officeDocument/2006/relationships/tags" Target="../tags/tag12.xml"/><Relationship Id="rId6" Type="http://schemas.openxmlformats.org/officeDocument/2006/relationships/image" Target="../media/image38.wmf"/><Relationship Id="rId11" Type="http://schemas.openxmlformats.org/officeDocument/2006/relationships/oleObject" Target="../embeddings/oleObject35.bin"/><Relationship Id="rId24" Type="http://schemas.openxmlformats.org/officeDocument/2006/relationships/image" Target="../media/image47.wmf"/><Relationship Id="rId5" Type="http://schemas.openxmlformats.org/officeDocument/2006/relationships/oleObject" Target="../embeddings/oleObject32.bin"/><Relationship Id="rId15" Type="http://schemas.openxmlformats.org/officeDocument/2006/relationships/oleObject" Target="../embeddings/oleObject37.bin"/><Relationship Id="rId23" Type="http://schemas.openxmlformats.org/officeDocument/2006/relationships/oleObject" Target="../embeddings/oleObject41.bin"/><Relationship Id="rId10" Type="http://schemas.openxmlformats.org/officeDocument/2006/relationships/image" Target="../media/image40.wmf"/><Relationship Id="rId19" Type="http://schemas.openxmlformats.org/officeDocument/2006/relationships/oleObject" Target="../embeddings/oleObject39.bin"/><Relationship Id="rId4" Type="http://schemas.openxmlformats.org/officeDocument/2006/relationships/slideLayout" Target="../slideLayouts/slideLayout2.xml"/><Relationship Id="rId9" Type="http://schemas.openxmlformats.org/officeDocument/2006/relationships/oleObject" Target="../embeddings/oleObject34.bin"/><Relationship Id="rId14" Type="http://schemas.openxmlformats.org/officeDocument/2006/relationships/image" Target="../media/image42.wmf"/><Relationship Id="rId22" Type="http://schemas.openxmlformats.org/officeDocument/2006/relationships/image" Target="../media/image46.wmf"/><Relationship Id="rId27"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5.bin"/><Relationship Id="rId18" Type="http://schemas.openxmlformats.org/officeDocument/2006/relationships/image" Target="../media/image15.wmf"/><Relationship Id="rId26" Type="http://schemas.openxmlformats.org/officeDocument/2006/relationships/image" Target="../media/image19.wmf"/><Relationship Id="rId3" Type="http://schemas.openxmlformats.org/officeDocument/2006/relationships/audio" Target="../media/media5.m4a"/><Relationship Id="rId21" Type="http://schemas.openxmlformats.org/officeDocument/2006/relationships/oleObject" Target="../embeddings/oleObject9.bin"/><Relationship Id="rId7" Type="http://schemas.openxmlformats.org/officeDocument/2006/relationships/oleObject" Target="../embeddings/oleObject2.bin"/><Relationship Id="rId12" Type="http://schemas.openxmlformats.org/officeDocument/2006/relationships/image" Target="../media/image12.wmf"/><Relationship Id="rId17" Type="http://schemas.openxmlformats.org/officeDocument/2006/relationships/oleObject" Target="../embeddings/oleObject7.bin"/><Relationship Id="rId25" Type="http://schemas.openxmlformats.org/officeDocument/2006/relationships/oleObject" Target="../embeddings/oleObject11.bin"/><Relationship Id="rId2" Type="http://schemas.microsoft.com/office/2007/relationships/media" Target="../media/media5.m4a"/><Relationship Id="rId16" Type="http://schemas.openxmlformats.org/officeDocument/2006/relationships/image" Target="../media/image14.wmf"/><Relationship Id="rId20" Type="http://schemas.openxmlformats.org/officeDocument/2006/relationships/image" Target="../media/image16.wmf"/><Relationship Id="rId1" Type="http://schemas.openxmlformats.org/officeDocument/2006/relationships/tags" Target="../tags/tag3.xml"/><Relationship Id="rId6" Type="http://schemas.openxmlformats.org/officeDocument/2006/relationships/image" Target="../media/image9.wmf"/><Relationship Id="rId11" Type="http://schemas.openxmlformats.org/officeDocument/2006/relationships/oleObject" Target="../embeddings/oleObject4.bin"/><Relationship Id="rId24" Type="http://schemas.openxmlformats.org/officeDocument/2006/relationships/image" Target="../media/image18.wmf"/><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oleObject" Target="../embeddings/oleObject10.bin"/><Relationship Id="rId10" Type="http://schemas.openxmlformats.org/officeDocument/2006/relationships/image" Target="../media/image11.wmf"/><Relationship Id="rId19" Type="http://schemas.openxmlformats.org/officeDocument/2006/relationships/oleObject" Target="../embeddings/oleObject8.bin"/><Relationship Id="rId4" Type="http://schemas.openxmlformats.org/officeDocument/2006/relationships/slideLayout" Target="../slideLayouts/slideLayout2.xml"/><Relationship Id="rId9" Type="http://schemas.openxmlformats.org/officeDocument/2006/relationships/oleObject" Target="../embeddings/oleObject3.bin"/><Relationship Id="rId14" Type="http://schemas.openxmlformats.org/officeDocument/2006/relationships/image" Target="../media/image13.wmf"/><Relationship Id="rId22" Type="http://schemas.openxmlformats.org/officeDocument/2006/relationships/image" Target="../media/image17.wmf"/><Relationship Id="rId27"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16.bin"/><Relationship Id="rId3" Type="http://schemas.openxmlformats.org/officeDocument/2006/relationships/audio" Target="../media/media7.m4a"/><Relationship Id="rId7" Type="http://schemas.openxmlformats.org/officeDocument/2006/relationships/oleObject" Target="../embeddings/oleObject13.bin"/><Relationship Id="rId12" Type="http://schemas.openxmlformats.org/officeDocument/2006/relationships/image" Target="../media/image23.wmf"/><Relationship Id="rId17" Type="http://schemas.openxmlformats.org/officeDocument/2006/relationships/image" Target="../media/image8.png"/><Relationship Id="rId2" Type="http://schemas.microsoft.com/office/2007/relationships/media" Target="../media/media7.m4a"/><Relationship Id="rId16" Type="http://schemas.openxmlformats.org/officeDocument/2006/relationships/image" Target="../media/image25.wmf"/><Relationship Id="rId1" Type="http://schemas.openxmlformats.org/officeDocument/2006/relationships/tags" Target="../tags/tag5.xml"/><Relationship Id="rId6" Type="http://schemas.openxmlformats.org/officeDocument/2006/relationships/image" Target="../media/image20.w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7.bin"/><Relationship Id="rId10" Type="http://schemas.openxmlformats.org/officeDocument/2006/relationships/image" Target="../media/image22.wmf"/><Relationship Id="rId4" Type="http://schemas.openxmlformats.org/officeDocument/2006/relationships/slideLayout" Target="../slideLayouts/slideLayout2.xml"/><Relationship Id="rId9" Type="http://schemas.openxmlformats.org/officeDocument/2006/relationships/oleObject" Target="../embeddings/oleObject14.bin"/><Relationship Id="rId14" Type="http://schemas.openxmlformats.org/officeDocument/2006/relationships/image" Target="../media/image24.wmf"/></Relationships>
</file>

<file path=ppt/slides/_rels/slide8.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audio" Target="../media/media8.m4a"/><Relationship Id="rId7" Type="http://schemas.openxmlformats.org/officeDocument/2006/relationships/oleObject" Target="../embeddings/oleObject19.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6.wmf"/><Relationship Id="rId11" Type="http://schemas.openxmlformats.org/officeDocument/2006/relationships/image" Target="../media/image8.png"/><Relationship Id="rId5" Type="http://schemas.openxmlformats.org/officeDocument/2006/relationships/oleObject" Target="../embeddings/oleObject18.bin"/><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audio" Target="../media/media9.m4a"/><Relationship Id="rId7" Type="http://schemas.openxmlformats.org/officeDocument/2006/relationships/oleObject" Target="../embeddings/oleObject22.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9.wmf"/><Relationship Id="rId5" Type="http://schemas.openxmlformats.org/officeDocument/2006/relationships/oleObject" Target="../embeddings/oleObject21.bin"/><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Positive definite/semi-definite matrices and maximum eigenvalues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5F6D4204-D940-4C81-AE03-66F437EA65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4964"/>
    </mc:Choice>
    <mc:Fallback>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started with the random vector:</a:t>
            </a:r>
          </a:p>
          <a:p>
            <a:pPr lvl="1"/>
            <a:endParaRPr lang="en-US" dirty="0"/>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1" name="Object 10">
            <a:extLst>
              <a:ext uri="{FF2B5EF4-FFF2-40B4-BE49-F238E27FC236}">
                <a16:creationId xmlns:a16="http://schemas.microsoft.com/office/drawing/2014/main" id="{21E5C98C-847B-44C2-B7E6-E2692A412F94}"/>
              </a:ext>
            </a:extLst>
          </p:cNvPr>
          <p:cNvGraphicFramePr>
            <a:graphicFrameLocks noChangeAspect="1"/>
          </p:cNvGraphicFramePr>
          <p:nvPr>
            <p:extLst>
              <p:ext uri="{D42A27DB-BD31-4B8C-83A1-F6EECF244321}">
                <p14:modId xmlns:p14="http://schemas.microsoft.com/office/powerpoint/2010/main" val="2634421202"/>
              </p:ext>
            </p:extLst>
          </p:nvPr>
        </p:nvGraphicFramePr>
        <p:xfrm>
          <a:off x="2695575" y="2106613"/>
          <a:ext cx="3267075" cy="2058987"/>
        </p:xfrm>
        <a:graphic>
          <a:graphicData uri="http://schemas.openxmlformats.org/presentationml/2006/ole">
            <mc:AlternateContent xmlns:mc="http://schemas.openxmlformats.org/markup-compatibility/2006">
              <mc:Choice xmlns:v="urn:schemas-microsoft-com:vml" Requires="v">
                <p:oleObj name="Equation" r:id="rId5" imgW="1549080" imgH="977760" progId="Equation.DSMT4">
                  <p:embed/>
                </p:oleObj>
              </mc:Choice>
              <mc:Fallback>
                <p:oleObj name="Equation" r:id="rId5" imgW="1549080" imgH="977760" progId="Equation.DSMT4">
                  <p:embed/>
                  <p:pic>
                    <p:nvPicPr>
                      <p:cNvPr id="12" name="Object 11">
                        <a:extLst>
                          <a:ext uri="{FF2B5EF4-FFF2-40B4-BE49-F238E27FC236}">
                            <a16:creationId xmlns:a16="http://schemas.microsoft.com/office/drawing/2014/main" id="{712B89FD-A352-4301-89C3-F06AC351E5C0}"/>
                          </a:ext>
                        </a:extLst>
                      </p:cNvPr>
                      <p:cNvPicPr/>
                      <p:nvPr/>
                    </p:nvPicPr>
                    <p:blipFill>
                      <a:blip r:embed="rId6"/>
                      <a:stretch>
                        <a:fillRect/>
                      </a:stretch>
                    </p:blipFill>
                    <p:spPr>
                      <a:xfrm>
                        <a:off x="2695575" y="2106613"/>
                        <a:ext cx="3267075" cy="205898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993F4F7-C783-4908-A9F1-0D1B0B0B565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82469434"/>
      </p:ext>
    </p:extLst>
  </p:cSld>
  <p:clrMapOvr>
    <a:masterClrMapping/>
  </p:clrMapOvr>
  <mc:AlternateContent xmlns:mc="http://schemas.openxmlformats.org/markup-compatibility/2006">
    <mc:Choice xmlns:p14="http://schemas.microsoft.com/office/powerpoint/2010/main" Requires="p14">
      <p:transition spd="slow" p14:dur="2000" advTm="13268"/>
    </mc:Choice>
    <mc:Fallback>
      <p:transition spd="slow" advTm="1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will perform the following ten times, starting with </a:t>
            </a:r>
            <a:r>
              <a:rPr lang="en-US" i="1" dirty="0">
                <a:latin typeface="Times New Roman" panose="02020603050405020304" pitchFamily="18" charset="0"/>
              </a:rPr>
              <a:t>k</a:t>
            </a:r>
            <a:r>
              <a:rPr lang="en-US" dirty="0">
                <a:latin typeface="Times New Roman" panose="02020603050405020304" pitchFamily="18" charset="0"/>
              </a:rPr>
              <a:t> = 1</a:t>
            </a:r>
            <a:r>
              <a:rPr lang="en-US" dirty="0"/>
              <a:t>:</a:t>
            </a:r>
          </a:p>
          <a:p>
            <a:pPr lvl="1"/>
            <a:r>
              <a:rPr lang="en-US" dirty="0"/>
              <a:t>Calculate</a:t>
            </a:r>
          </a:p>
          <a:p>
            <a:pPr lvl="1"/>
            <a:r>
              <a:rPr lang="en-US" dirty="0"/>
              <a:t>Print</a:t>
            </a:r>
          </a:p>
          <a:p>
            <a:pPr lvl="1"/>
            <a:r>
              <a:rPr lang="en-US" dirty="0"/>
              <a:t>Normalize  </a:t>
            </a:r>
          </a:p>
          <a:p>
            <a:pPr lvl="1"/>
            <a:endParaRPr lang="en-US" dirty="0"/>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1" name="Object 10">
            <a:extLst>
              <a:ext uri="{FF2B5EF4-FFF2-40B4-BE49-F238E27FC236}">
                <a16:creationId xmlns:a16="http://schemas.microsoft.com/office/drawing/2014/main" id="{21E5C98C-847B-44C2-B7E6-E2692A412F94}"/>
              </a:ext>
            </a:extLst>
          </p:cNvPr>
          <p:cNvGraphicFramePr>
            <a:graphicFrameLocks noChangeAspect="1"/>
          </p:cNvGraphicFramePr>
          <p:nvPr>
            <p:extLst>
              <p:ext uri="{D42A27DB-BD31-4B8C-83A1-F6EECF244321}">
                <p14:modId xmlns:p14="http://schemas.microsoft.com/office/powerpoint/2010/main" val="3606466022"/>
              </p:ext>
            </p:extLst>
          </p:nvPr>
        </p:nvGraphicFramePr>
        <p:xfrm>
          <a:off x="2351073" y="2046288"/>
          <a:ext cx="1339850" cy="400050"/>
        </p:xfrm>
        <a:graphic>
          <a:graphicData uri="http://schemas.openxmlformats.org/presentationml/2006/ole">
            <mc:AlternateContent xmlns:mc="http://schemas.openxmlformats.org/markup-compatibility/2006">
              <mc:Choice xmlns:v="urn:schemas-microsoft-com:vml" Requires="v">
                <p:oleObj name="Equation" r:id="rId5" imgW="634680" imgH="190440" progId="Equation.DSMT4">
                  <p:embed/>
                </p:oleObj>
              </mc:Choice>
              <mc:Fallback>
                <p:oleObj name="Equation" r:id="rId5" imgW="634680" imgH="190440" progId="Equation.DSMT4">
                  <p:embed/>
                  <p:pic>
                    <p:nvPicPr>
                      <p:cNvPr id="11" name="Object 10">
                        <a:extLst>
                          <a:ext uri="{FF2B5EF4-FFF2-40B4-BE49-F238E27FC236}">
                            <a16:creationId xmlns:a16="http://schemas.microsoft.com/office/drawing/2014/main" id="{21E5C98C-847B-44C2-B7E6-E2692A412F94}"/>
                          </a:ext>
                        </a:extLst>
                      </p:cNvPr>
                      <p:cNvPicPr/>
                      <p:nvPr/>
                    </p:nvPicPr>
                    <p:blipFill>
                      <a:blip r:embed="rId6"/>
                      <a:stretch>
                        <a:fillRect/>
                      </a:stretch>
                    </p:blipFill>
                    <p:spPr>
                      <a:xfrm>
                        <a:off x="2351073" y="2046288"/>
                        <a:ext cx="1339850" cy="4000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D82C114-1A3C-4DE5-A560-BC42E1101F0D}"/>
              </a:ext>
            </a:extLst>
          </p:cNvPr>
          <p:cNvGraphicFramePr>
            <a:graphicFrameLocks noChangeAspect="1"/>
          </p:cNvGraphicFramePr>
          <p:nvPr>
            <p:extLst>
              <p:ext uri="{D42A27DB-BD31-4B8C-83A1-F6EECF244321}">
                <p14:modId xmlns:p14="http://schemas.microsoft.com/office/powerpoint/2010/main" val="1270188843"/>
              </p:ext>
            </p:extLst>
          </p:nvPr>
        </p:nvGraphicFramePr>
        <p:xfrm>
          <a:off x="2506881" y="2628900"/>
          <a:ext cx="1366838" cy="827087"/>
        </p:xfrm>
        <a:graphic>
          <a:graphicData uri="http://schemas.openxmlformats.org/presentationml/2006/ole">
            <mc:AlternateContent xmlns:mc="http://schemas.openxmlformats.org/markup-compatibility/2006">
              <mc:Choice xmlns:v="urn:schemas-microsoft-com:vml" Requires="v">
                <p:oleObj name="Equation" r:id="rId7" imgW="647640" imgH="393480" progId="Equation.DSMT4">
                  <p:embed/>
                </p:oleObj>
              </mc:Choice>
              <mc:Fallback>
                <p:oleObj name="Equation" r:id="rId7" imgW="647640" imgH="393480" progId="Equation.DSMT4">
                  <p:embed/>
                  <p:pic>
                    <p:nvPicPr>
                      <p:cNvPr id="11" name="Object 10">
                        <a:extLst>
                          <a:ext uri="{FF2B5EF4-FFF2-40B4-BE49-F238E27FC236}">
                            <a16:creationId xmlns:a16="http://schemas.microsoft.com/office/drawing/2014/main" id="{21E5C98C-847B-44C2-B7E6-E2692A412F94}"/>
                          </a:ext>
                        </a:extLst>
                      </p:cNvPr>
                      <p:cNvPicPr/>
                      <p:nvPr/>
                    </p:nvPicPr>
                    <p:blipFill>
                      <a:blip r:embed="rId8"/>
                      <a:stretch>
                        <a:fillRect/>
                      </a:stretch>
                    </p:blipFill>
                    <p:spPr>
                      <a:xfrm>
                        <a:off x="2506881" y="2628900"/>
                        <a:ext cx="1366838" cy="8270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87DA386-2090-45EF-BD50-8E90A7DB04BD}"/>
              </a:ext>
            </a:extLst>
          </p:cNvPr>
          <p:cNvGraphicFramePr>
            <a:graphicFrameLocks noChangeAspect="1"/>
          </p:cNvGraphicFramePr>
          <p:nvPr>
            <p:extLst>
              <p:ext uri="{D42A27DB-BD31-4B8C-83A1-F6EECF244321}">
                <p14:modId xmlns:p14="http://schemas.microsoft.com/office/powerpoint/2010/main" val="3043266175"/>
              </p:ext>
            </p:extLst>
          </p:nvPr>
        </p:nvGraphicFramePr>
        <p:xfrm>
          <a:off x="1949377" y="2388081"/>
          <a:ext cx="617537" cy="452437"/>
        </p:xfrm>
        <a:graphic>
          <a:graphicData uri="http://schemas.openxmlformats.org/presentationml/2006/ole">
            <mc:AlternateContent xmlns:mc="http://schemas.openxmlformats.org/markup-compatibility/2006">
              <mc:Choice xmlns:v="urn:schemas-microsoft-com:vml" Requires="v">
                <p:oleObj name="Equation" r:id="rId9" imgW="291960" imgH="215640" progId="Equation.DSMT4">
                  <p:embed/>
                </p:oleObj>
              </mc:Choice>
              <mc:Fallback>
                <p:oleObj name="Equation" r:id="rId9" imgW="291960" imgH="215640" progId="Equation.DSMT4">
                  <p:embed/>
                  <p:pic>
                    <p:nvPicPr>
                      <p:cNvPr id="11" name="Object 10">
                        <a:extLst>
                          <a:ext uri="{FF2B5EF4-FFF2-40B4-BE49-F238E27FC236}">
                            <a16:creationId xmlns:a16="http://schemas.microsoft.com/office/drawing/2014/main" id="{21E5C98C-847B-44C2-B7E6-E2692A412F94}"/>
                          </a:ext>
                        </a:extLst>
                      </p:cNvPr>
                      <p:cNvPicPr/>
                      <p:nvPr/>
                    </p:nvPicPr>
                    <p:blipFill>
                      <a:blip r:embed="rId10"/>
                      <a:stretch>
                        <a:fillRect/>
                      </a:stretch>
                    </p:blipFill>
                    <p:spPr>
                      <a:xfrm>
                        <a:off x="1949377" y="2388081"/>
                        <a:ext cx="617537" cy="45243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CBC190BF-E79C-41DF-BE21-1C137D65ECA0}"/>
              </a:ext>
            </a:extLst>
          </p:cNvPr>
          <p:cNvSpPr txBox="1"/>
          <p:nvPr/>
        </p:nvSpPr>
        <p:spPr>
          <a:xfrm>
            <a:off x="71515" y="3521338"/>
            <a:ext cx="2973897"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||v</a:t>
            </a:r>
            <a:r>
              <a:rPr lang="en-US" baseline="-25000" dirty="0">
                <a:solidFill>
                  <a:schemeClr val="bg1"/>
                </a:solidFill>
                <a:latin typeface="Times New Roman" panose="02020603050405020304" pitchFamily="18" charset="0"/>
                <a:cs typeface="Times New Roman" panose="02020603050405020304" pitchFamily="18" charset="0"/>
              </a:rPr>
              <a:t>1</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1.630384666995952</a:t>
            </a:r>
          </a:p>
          <a:p>
            <a:r>
              <a:rPr lang="en-US" dirty="0">
                <a:solidFill>
                  <a:schemeClr val="bg1"/>
                </a:solidFill>
                <a:latin typeface="Times New Roman" panose="02020603050405020304" pitchFamily="18" charset="0"/>
                <a:cs typeface="Times New Roman" panose="02020603050405020304" pitchFamily="18" charset="0"/>
              </a:rPr>
              <a:t> ||v</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5.395182239509930</a:t>
            </a:r>
          </a:p>
          <a:p>
            <a:r>
              <a:rPr lang="en-US" dirty="0">
                <a:solidFill>
                  <a:schemeClr val="bg1"/>
                </a:solidFill>
                <a:latin typeface="Times New Roman" panose="02020603050405020304" pitchFamily="18" charset="0"/>
                <a:cs typeface="Times New Roman" panose="02020603050405020304" pitchFamily="18" charset="0"/>
              </a:rPr>
              <a:t> ||v</a:t>
            </a:r>
            <a:r>
              <a:rPr lang="en-US" baseline="-25000" dirty="0">
                <a:solidFill>
                  <a:schemeClr val="bg1"/>
                </a:solidFill>
                <a:latin typeface="Times New Roman" panose="02020603050405020304" pitchFamily="18" charset="0"/>
                <a:cs typeface="Times New Roman" panose="02020603050405020304" pitchFamily="18" charset="0"/>
              </a:rPr>
              <a:t>3</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a:t>
            </a:r>
            <a:r>
              <a:rPr lang="en-US" dirty="0">
                <a:solidFill>
                  <a:srgbClr val="00B0F0"/>
                </a:solidFill>
                <a:latin typeface="Times New Roman" panose="02020603050405020304" pitchFamily="18" charset="0"/>
                <a:cs typeface="Times New Roman" panose="02020603050405020304" pitchFamily="18" charset="0"/>
              </a:rPr>
              <a:t>6.1</a:t>
            </a:r>
            <a:r>
              <a:rPr lang="en-US" dirty="0">
                <a:solidFill>
                  <a:schemeClr val="bg1"/>
                </a:solidFill>
                <a:latin typeface="Times New Roman" panose="02020603050405020304" pitchFamily="18" charset="0"/>
                <a:cs typeface="Times New Roman" panose="02020603050405020304" pitchFamily="18" charset="0"/>
              </a:rPr>
              <a:t>24595853758402</a:t>
            </a:r>
          </a:p>
          <a:p>
            <a:r>
              <a:rPr lang="en-US" dirty="0">
                <a:solidFill>
                  <a:schemeClr val="bg1"/>
                </a:solidFill>
                <a:latin typeface="Times New Roman" panose="02020603050405020304" pitchFamily="18" charset="0"/>
                <a:cs typeface="Times New Roman" panose="02020603050405020304" pitchFamily="18" charset="0"/>
              </a:rPr>
              <a:t> ||v</a:t>
            </a:r>
            <a:r>
              <a:rPr lang="en-US" baseline="-25000" dirty="0">
                <a:solidFill>
                  <a:schemeClr val="bg1"/>
                </a:solidFill>
                <a:latin typeface="Times New Roman" panose="02020603050405020304" pitchFamily="18" charset="0"/>
                <a:cs typeface="Times New Roman" panose="02020603050405020304" pitchFamily="18" charset="0"/>
              </a:rPr>
              <a:t>4</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a:t>
            </a:r>
            <a:r>
              <a:rPr lang="en-US" dirty="0">
                <a:solidFill>
                  <a:srgbClr val="00B0F0"/>
                </a:solidFill>
                <a:latin typeface="Times New Roman" panose="02020603050405020304" pitchFamily="18" charset="0"/>
                <a:cs typeface="Times New Roman" panose="02020603050405020304" pitchFamily="18" charset="0"/>
              </a:rPr>
              <a:t>6.146</a:t>
            </a:r>
            <a:r>
              <a:rPr lang="en-US" dirty="0">
                <a:solidFill>
                  <a:schemeClr val="bg1"/>
                </a:solidFill>
                <a:latin typeface="Times New Roman" panose="02020603050405020304" pitchFamily="18" charset="0"/>
                <a:cs typeface="Times New Roman" panose="02020603050405020304" pitchFamily="18" charset="0"/>
              </a:rPr>
              <a:t>623014513120</a:t>
            </a:r>
          </a:p>
          <a:p>
            <a:r>
              <a:rPr lang="en-US" dirty="0">
                <a:solidFill>
                  <a:schemeClr val="bg1"/>
                </a:solidFill>
                <a:latin typeface="Times New Roman" panose="02020603050405020304" pitchFamily="18" charset="0"/>
                <a:cs typeface="Times New Roman" panose="02020603050405020304" pitchFamily="18" charset="0"/>
              </a:rPr>
              <a:t> ||v</a:t>
            </a:r>
            <a:r>
              <a:rPr lang="en-US" baseline="-25000" dirty="0">
                <a:solidFill>
                  <a:schemeClr val="bg1"/>
                </a:solidFill>
                <a:latin typeface="Times New Roman" panose="02020603050405020304" pitchFamily="18" charset="0"/>
                <a:cs typeface="Times New Roman" panose="02020603050405020304" pitchFamily="18" charset="0"/>
              </a:rPr>
              <a:t>5</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a:t>
            </a:r>
            <a:r>
              <a:rPr lang="en-US" dirty="0">
                <a:solidFill>
                  <a:srgbClr val="00B0F0"/>
                </a:solidFill>
                <a:latin typeface="Times New Roman" panose="02020603050405020304" pitchFamily="18" charset="0"/>
                <a:cs typeface="Times New Roman" panose="02020603050405020304" pitchFamily="18" charset="0"/>
              </a:rPr>
              <a:t>6.1471</a:t>
            </a:r>
            <a:r>
              <a:rPr lang="en-US" dirty="0">
                <a:solidFill>
                  <a:schemeClr val="bg1"/>
                </a:solidFill>
                <a:latin typeface="Times New Roman" panose="02020603050405020304" pitchFamily="18" charset="0"/>
                <a:cs typeface="Times New Roman" panose="02020603050405020304" pitchFamily="18" charset="0"/>
              </a:rPr>
              <a:t>73744687314</a:t>
            </a:r>
          </a:p>
          <a:p>
            <a:r>
              <a:rPr lang="en-US" dirty="0">
                <a:solidFill>
                  <a:schemeClr val="bg1"/>
                </a:solidFill>
                <a:latin typeface="Times New Roman" panose="02020603050405020304" pitchFamily="18" charset="0"/>
                <a:cs typeface="Times New Roman" panose="02020603050405020304" pitchFamily="18" charset="0"/>
              </a:rPr>
              <a:t> ||v</a:t>
            </a:r>
            <a:r>
              <a:rPr lang="en-US" baseline="-25000" dirty="0">
                <a:solidFill>
                  <a:schemeClr val="bg1"/>
                </a:solidFill>
                <a:latin typeface="Times New Roman" panose="02020603050405020304" pitchFamily="18" charset="0"/>
                <a:cs typeface="Times New Roman" panose="02020603050405020304" pitchFamily="18" charset="0"/>
              </a:rPr>
              <a:t>6</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a:t>
            </a:r>
            <a:r>
              <a:rPr lang="en-US" dirty="0">
                <a:solidFill>
                  <a:srgbClr val="00B0F0"/>
                </a:solidFill>
                <a:latin typeface="Times New Roman" panose="02020603050405020304" pitchFamily="18" charset="0"/>
                <a:cs typeface="Times New Roman" panose="02020603050405020304" pitchFamily="18" charset="0"/>
              </a:rPr>
              <a:t>6.147187</a:t>
            </a:r>
            <a:r>
              <a:rPr lang="en-US" dirty="0">
                <a:solidFill>
                  <a:schemeClr val="bg1"/>
                </a:solidFill>
                <a:latin typeface="Times New Roman" panose="02020603050405020304" pitchFamily="18" charset="0"/>
                <a:cs typeface="Times New Roman" panose="02020603050405020304" pitchFamily="18" charset="0"/>
              </a:rPr>
              <a:t>442032004</a:t>
            </a:r>
          </a:p>
          <a:p>
            <a:r>
              <a:rPr lang="en-US" dirty="0">
                <a:solidFill>
                  <a:schemeClr val="bg1"/>
                </a:solidFill>
                <a:latin typeface="Times New Roman" panose="02020603050405020304" pitchFamily="18" charset="0"/>
                <a:cs typeface="Times New Roman" panose="02020603050405020304" pitchFamily="18" charset="0"/>
              </a:rPr>
              <a:t> ||v</a:t>
            </a:r>
            <a:r>
              <a:rPr lang="en-US" baseline="-25000" dirty="0">
                <a:solidFill>
                  <a:schemeClr val="bg1"/>
                </a:solidFill>
                <a:latin typeface="Times New Roman" panose="02020603050405020304" pitchFamily="18" charset="0"/>
                <a:cs typeface="Times New Roman" panose="02020603050405020304" pitchFamily="18" charset="0"/>
              </a:rPr>
              <a:t>7</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a:t>
            </a:r>
            <a:r>
              <a:rPr lang="en-US" dirty="0">
                <a:solidFill>
                  <a:srgbClr val="00B0F0"/>
                </a:solidFill>
                <a:latin typeface="Times New Roman" panose="02020603050405020304" pitchFamily="18" charset="0"/>
                <a:cs typeface="Times New Roman" panose="02020603050405020304" pitchFamily="18" charset="0"/>
              </a:rPr>
              <a:t>6.1471877</a:t>
            </a:r>
            <a:r>
              <a:rPr lang="en-US" dirty="0">
                <a:solidFill>
                  <a:schemeClr val="bg1"/>
                </a:solidFill>
                <a:latin typeface="Times New Roman" panose="02020603050405020304" pitchFamily="18" charset="0"/>
                <a:cs typeface="Times New Roman" panose="02020603050405020304" pitchFamily="18" charset="0"/>
              </a:rPr>
              <a:t>82664097</a:t>
            </a:r>
          </a:p>
          <a:p>
            <a:r>
              <a:rPr lang="en-US" dirty="0">
                <a:solidFill>
                  <a:schemeClr val="bg1"/>
                </a:solidFill>
                <a:latin typeface="Times New Roman" panose="02020603050405020304" pitchFamily="18" charset="0"/>
                <a:cs typeface="Times New Roman" panose="02020603050405020304" pitchFamily="18" charset="0"/>
              </a:rPr>
              <a:t> ||v</a:t>
            </a:r>
            <a:r>
              <a:rPr lang="en-US" baseline="-25000" dirty="0">
                <a:solidFill>
                  <a:schemeClr val="bg1"/>
                </a:solidFill>
                <a:latin typeface="Times New Roman" panose="02020603050405020304" pitchFamily="18" charset="0"/>
                <a:cs typeface="Times New Roman" panose="02020603050405020304" pitchFamily="18" charset="0"/>
              </a:rPr>
              <a:t>8</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a:t>
            </a:r>
            <a:r>
              <a:rPr lang="en-US" dirty="0">
                <a:solidFill>
                  <a:srgbClr val="00B0F0"/>
                </a:solidFill>
                <a:latin typeface="Times New Roman" panose="02020603050405020304" pitchFamily="18" charset="0"/>
                <a:cs typeface="Times New Roman" panose="02020603050405020304" pitchFamily="18" charset="0"/>
              </a:rPr>
              <a:t>6.147187791</a:t>
            </a:r>
            <a:r>
              <a:rPr lang="en-US" dirty="0">
                <a:solidFill>
                  <a:schemeClr val="bg1"/>
                </a:solidFill>
                <a:latin typeface="Times New Roman" panose="02020603050405020304" pitchFamily="18" charset="0"/>
                <a:cs typeface="Times New Roman" panose="02020603050405020304" pitchFamily="18" charset="0"/>
              </a:rPr>
              <a:t>135181</a:t>
            </a:r>
          </a:p>
          <a:p>
            <a:r>
              <a:rPr lang="en-US" dirty="0">
                <a:solidFill>
                  <a:schemeClr val="bg1"/>
                </a:solidFill>
                <a:latin typeface="Times New Roman" panose="02020603050405020304" pitchFamily="18" charset="0"/>
                <a:cs typeface="Times New Roman" panose="02020603050405020304" pitchFamily="18" charset="0"/>
              </a:rPr>
              <a:t> ||v</a:t>
            </a:r>
            <a:r>
              <a:rPr lang="en-US" baseline="-25000" dirty="0">
                <a:solidFill>
                  <a:schemeClr val="bg1"/>
                </a:solidFill>
                <a:latin typeface="Times New Roman" panose="02020603050405020304" pitchFamily="18" charset="0"/>
                <a:cs typeface="Times New Roman" panose="02020603050405020304" pitchFamily="18" charset="0"/>
              </a:rPr>
              <a:t>9</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a:t>
            </a:r>
            <a:r>
              <a:rPr lang="en-US" dirty="0">
                <a:solidFill>
                  <a:srgbClr val="00B0F0"/>
                </a:solidFill>
                <a:latin typeface="Times New Roman" panose="02020603050405020304" pitchFamily="18" charset="0"/>
                <a:cs typeface="Times New Roman" panose="02020603050405020304" pitchFamily="18" charset="0"/>
              </a:rPr>
              <a:t>6.1471877913</a:t>
            </a:r>
            <a:r>
              <a:rPr lang="en-US" dirty="0">
                <a:solidFill>
                  <a:schemeClr val="bg1"/>
                </a:solidFill>
                <a:latin typeface="Times New Roman" panose="02020603050405020304" pitchFamily="18" charset="0"/>
                <a:cs typeface="Times New Roman" panose="02020603050405020304" pitchFamily="18" charset="0"/>
              </a:rPr>
              <a:t>45845</a:t>
            </a:r>
          </a:p>
          <a:p>
            <a:r>
              <a:rPr lang="en-US" dirty="0">
                <a:solidFill>
                  <a:schemeClr val="bg1"/>
                </a:solidFill>
                <a:latin typeface="Times New Roman" panose="02020603050405020304" pitchFamily="18" charset="0"/>
                <a:cs typeface="Times New Roman" panose="02020603050405020304" pitchFamily="18" charset="0"/>
              </a:rPr>
              <a:t>||v</a:t>
            </a:r>
            <a:r>
              <a:rPr lang="en-US" baseline="-25000" dirty="0">
                <a:solidFill>
                  <a:schemeClr val="bg1"/>
                </a:solidFill>
                <a:latin typeface="Times New Roman" panose="02020603050405020304" pitchFamily="18" charset="0"/>
                <a:cs typeface="Times New Roman" panose="02020603050405020304" pitchFamily="18" charset="0"/>
              </a:rPr>
              <a:t>10</a:t>
            </a:r>
            <a:r>
              <a:rPr lang="en-US" dirty="0">
                <a:solidFill>
                  <a:schemeClr val="bg1"/>
                </a:solidFill>
                <a:latin typeface="Times New Roman" panose="02020603050405020304" pitchFamily="18" charset="0"/>
                <a:cs typeface="Times New Roman" panose="02020603050405020304" pitchFamily="18" charset="0"/>
              </a:rPr>
              <a:t>||</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a:t>
            </a:r>
            <a:r>
              <a:rPr lang="en-US" dirty="0">
                <a:solidFill>
                  <a:srgbClr val="00B0F0"/>
                </a:solidFill>
                <a:latin typeface="Times New Roman" panose="02020603050405020304" pitchFamily="18" charset="0"/>
                <a:cs typeface="Times New Roman" panose="02020603050405020304" pitchFamily="18" charset="0"/>
              </a:rPr>
              <a:t>6.147187791351</a:t>
            </a:r>
            <a:r>
              <a:rPr lang="en-US" dirty="0">
                <a:solidFill>
                  <a:schemeClr val="bg1"/>
                </a:solidFill>
                <a:latin typeface="Times New Roman" panose="02020603050405020304" pitchFamily="18" charset="0"/>
                <a:cs typeface="Times New Roman" panose="02020603050405020304" pitchFamily="18" charset="0"/>
              </a:rPr>
              <a:t>087</a:t>
            </a:r>
          </a:p>
        </p:txBody>
      </p:sp>
      <p:graphicFrame>
        <p:nvGraphicFramePr>
          <p:cNvPr id="13" name="Object 12">
            <a:extLst>
              <a:ext uri="{FF2B5EF4-FFF2-40B4-BE49-F238E27FC236}">
                <a16:creationId xmlns:a16="http://schemas.microsoft.com/office/drawing/2014/main" id="{C4EC00ED-EB77-453D-8F71-CE6A10837984}"/>
              </a:ext>
            </a:extLst>
          </p:cNvPr>
          <p:cNvGraphicFramePr>
            <a:graphicFrameLocks noChangeAspect="1"/>
          </p:cNvGraphicFramePr>
          <p:nvPr>
            <p:extLst>
              <p:ext uri="{D42A27DB-BD31-4B8C-83A1-F6EECF244321}">
                <p14:modId xmlns:p14="http://schemas.microsoft.com/office/powerpoint/2010/main" val="1257044076"/>
              </p:ext>
            </p:extLst>
          </p:nvPr>
        </p:nvGraphicFramePr>
        <p:xfrm>
          <a:off x="2961188" y="3948180"/>
          <a:ext cx="3019136" cy="1871806"/>
        </p:xfrm>
        <a:graphic>
          <a:graphicData uri="http://schemas.openxmlformats.org/presentationml/2006/ole">
            <mc:AlternateContent xmlns:mc="http://schemas.openxmlformats.org/markup-compatibility/2006">
              <mc:Choice xmlns:v="urn:schemas-microsoft-com:vml" Requires="v">
                <p:oleObj name="Equation" r:id="rId11" imgW="1574640" imgH="977760" progId="Equation.DSMT4">
                  <p:embed/>
                </p:oleObj>
              </mc:Choice>
              <mc:Fallback>
                <p:oleObj name="Equation" r:id="rId11" imgW="1574640" imgH="977760" progId="Equation.DSMT4">
                  <p:embed/>
                  <p:pic>
                    <p:nvPicPr>
                      <p:cNvPr id="11" name="Object 10">
                        <a:extLst>
                          <a:ext uri="{FF2B5EF4-FFF2-40B4-BE49-F238E27FC236}">
                            <a16:creationId xmlns:a16="http://schemas.microsoft.com/office/drawing/2014/main" id="{21E5C98C-847B-44C2-B7E6-E2692A412F94}"/>
                          </a:ext>
                        </a:extLst>
                      </p:cNvPr>
                      <p:cNvPicPr/>
                      <p:nvPr/>
                    </p:nvPicPr>
                    <p:blipFill>
                      <a:blip r:embed="rId12"/>
                      <a:stretch>
                        <a:fillRect/>
                      </a:stretch>
                    </p:blipFill>
                    <p:spPr>
                      <a:xfrm>
                        <a:off x="2961188" y="3948180"/>
                        <a:ext cx="3019136" cy="1871806"/>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343A539-6DA1-4683-8482-4A5553BE9409}"/>
              </a:ext>
            </a:extLst>
          </p:cNvPr>
          <p:cNvGraphicFramePr>
            <a:graphicFrameLocks noChangeAspect="1"/>
          </p:cNvGraphicFramePr>
          <p:nvPr>
            <p:extLst>
              <p:ext uri="{D42A27DB-BD31-4B8C-83A1-F6EECF244321}">
                <p14:modId xmlns:p14="http://schemas.microsoft.com/office/powerpoint/2010/main" val="3922155661"/>
              </p:ext>
            </p:extLst>
          </p:nvPr>
        </p:nvGraphicFramePr>
        <p:xfrm>
          <a:off x="6132724" y="3959271"/>
          <a:ext cx="2799773" cy="1871807"/>
        </p:xfrm>
        <a:graphic>
          <a:graphicData uri="http://schemas.openxmlformats.org/presentationml/2006/ole">
            <mc:AlternateContent xmlns:mc="http://schemas.openxmlformats.org/markup-compatibility/2006">
              <mc:Choice xmlns:v="urn:schemas-microsoft-com:vml" Requires="v">
                <p:oleObj name="Equation" r:id="rId13" imgW="1460160" imgH="977760" progId="Equation.DSMT4">
                  <p:embed/>
                </p:oleObj>
              </mc:Choice>
              <mc:Fallback>
                <p:oleObj name="Equation" r:id="rId13" imgW="1460160" imgH="977760" progId="Equation.DSMT4">
                  <p:embed/>
                  <p:pic>
                    <p:nvPicPr>
                      <p:cNvPr id="12" name="Object 11">
                        <a:extLst>
                          <a:ext uri="{FF2B5EF4-FFF2-40B4-BE49-F238E27FC236}">
                            <a16:creationId xmlns:a16="http://schemas.microsoft.com/office/drawing/2014/main" id="{712B89FD-A352-4301-89C3-F06AC351E5C0}"/>
                          </a:ext>
                        </a:extLst>
                      </p:cNvPr>
                      <p:cNvPicPr/>
                      <p:nvPr/>
                    </p:nvPicPr>
                    <p:blipFill>
                      <a:blip r:embed="rId14"/>
                      <a:stretch>
                        <a:fillRect/>
                      </a:stretch>
                    </p:blipFill>
                    <p:spPr>
                      <a:xfrm>
                        <a:off x="6132724" y="3959271"/>
                        <a:ext cx="2799773" cy="187180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C825325-EB09-48B1-BACA-7A0F5032FA8B}"/>
              </a:ext>
            </a:extLst>
          </p:cNvPr>
          <p:cNvGraphicFramePr>
            <a:graphicFrameLocks noChangeAspect="1"/>
          </p:cNvGraphicFramePr>
          <p:nvPr>
            <p:extLst>
              <p:ext uri="{D42A27DB-BD31-4B8C-83A1-F6EECF244321}">
                <p14:modId xmlns:p14="http://schemas.microsoft.com/office/powerpoint/2010/main" val="1328239452"/>
              </p:ext>
            </p:extLst>
          </p:nvPr>
        </p:nvGraphicFramePr>
        <p:xfrm>
          <a:off x="2961188" y="3950883"/>
          <a:ext cx="3019136" cy="1871806"/>
        </p:xfrm>
        <a:graphic>
          <a:graphicData uri="http://schemas.openxmlformats.org/presentationml/2006/ole">
            <mc:AlternateContent xmlns:mc="http://schemas.openxmlformats.org/markup-compatibility/2006">
              <mc:Choice xmlns:v="urn:schemas-microsoft-com:vml" Requires="v">
                <p:oleObj name="Equation" r:id="rId15" imgW="1574640" imgH="977760" progId="Equation.DSMT4">
                  <p:embed/>
                </p:oleObj>
              </mc:Choice>
              <mc:Fallback>
                <p:oleObj name="Equation" r:id="rId15" imgW="1574640" imgH="977760" progId="Equation.DSMT4">
                  <p:embed/>
                  <p:pic>
                    <p:nvPicPr>
                      <p:cNvPr id="13" name="Object 12">
                        <a:extLst>
                          <a:ext uri="{FF2B5EF4-FFF2-40B4-BE49-F238E27FC236}">
                            <a16:creationId xmlns:a16="http://schemas.microsoft.com/office/drawing/2014/main" id="{C4EC00ED-EB77-453D-8F71-CE6A10837984}"/>
                          </a:ext>
                        </a:extLst>
                      </p:cNvPr>
                      <p:cNvPicPr/>
                      <p:nvPr/>
                    </p:nvPicPr>
                    <p:blipFill>
                      <a:blip r:embed="rId16"/>
                      <a:stretch>
                        <a:fillRect/>
                      </a:stretch>
                    </p:blipFill>
                    <p:spPr>
                      <a:xfrm>
                        <a:off x="2961188" y="3950883"/>
                        <a:ext cx="3019136" cy="1871806"/>
                      </a:xfrm>
                      <a:prstGeom prst="rect">
                        <a:avLst/>
                      </a:prstGeom>
                    </p:spPr>
                  </p:pic>
                </p:oleObj>
              </mc:Fallback>
            </mc:AlternateContent>
          </a:graphicData>
        </a:graphic>
      </p:graphicFrame>
      <p:pic>
        <p:nvPicPr>
          <p:cNvPr id="21" name="Audio 20">
            <a:hlinkClick r:id="" action="ppaction://media"/>
            <a:extLst>
              <a:ext uri="{FF2B5EF4-FFF2-40B4-BE49-F238E27FC236}">
                <a16:creationId xmlns:a16="http://schemas.microsoft.com/office/drawing/2014/main" id="{0C03E6DD-CABB-422C-8CA6-9DE7227A38E2}"/>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3548862"/>
      </p:ext>
    </p:extLst>
  </p:cSld>
  <p:clrMapOvr>
    <a:masterClrMapping/>
  </p:clrMapOvr>
  <mc:AlternateContent xmlns:mc="http://schemas.openxmlformats.org/markup-compatibility/2006">
    <mc:Choice xmlns:p14="http://schemas.microsoft.com/office/powerpoint/2010/main" Requires="p14">
      <p:transition spd="slow" p14:dur="2000" advTm="257715"/>
    </mc:Choice>
    <mc:Fallback>
      <p:transition spd="slow" advTm="257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Diagonalization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we started with</a:t>
            </a:r>
          </a:p>
          <a:p>
            <a:endParaRPr lang="en-US" dirty="0"/>
          </a:p>
          <a:p>
            <a:endParaRPr lang="en-US" dirty="0"/>
          </a:p>
          <a:p>
            <a:endParaRPr lang="en-US" dirty="0"/>
          </a:p>
          <a:p>
            <a:endParaRPr lang="en-US" dirty="0"/>
          </a:p>
          <a:p>
            <a:endParaRPr lang="en-US" dirty="0"/>
          </a:p>
          <a:p>
            <a:pPr lvl="1"/>
            <a:r>
              <a:rPr lang="en-US" dirty="0"/>
              <a:t>This has an angle with the eigenspace of 76.56</a:t>
            </a:r>
            <a:r>
              <a:rPr lang="en-US" baseline="30000" dirty="0"/>
              <a:t>o</a:t>
            </a:r>
            <a:endParaRPr lang="en-US" dirty="0"/>
          </a:p>
          <a:p>
            <a:pPr lvl="1"/>
            <a:r>
              <a:rPr lang="en-US" dirty="0"/>
              <a:t>After 10 iterations,        is a close approximation to a normalized eigenvector of the eigenvalue </a:t>
            </a:r>
            <a:r>
              <a:rPr lang="en-US" dirty="0">
                <a:solidFill>
                  <a:srgbClr val="00B0F0"/>
                </a:solidFill>
                <a:latin typeface="Times New Roman" panose="02020603050405020304" pitchFamily="18" charset="0"/>
              </a:rPr>
              <a:t>6.147187791351</a:t>
            </a:r>
            <a:r>
              <a:rPr lang="en-US" dirty="0">
                <a:latin typeface="Times New Roman" panose="02020603050405020304" pitchFamily="18" charset="0"/>
              </a:rPr>
              <a:t>087</a:t>
            </a:r>
            <a:endParaRPr lang="en-US" dirty="0"/>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1" name="Object 10">
            <a:extLst>
              <a:ext uri="{FF2B5EF4-FFF2-40B4-BE49-F238E27FC236}">
                <a16:creationId xmlns:a16="http://schemas.microsoft.com/office/drawing/2014/main" id="{E3488CC2-5C84-4C94-A9E2-CEC4BE462FEF}"/>
              </a:ext>
            </a:extLst>
          </p:cNvPr>
          <p:cNvGraphicFramePr>
            <a:graphicFrameLocks noChangeAspect="1"/>
          </p:cNvGraphicFramePr>
          <p:nvPr>
            <p:extLst>
              <p:ext uri="{D42A27DB-BD31-4B8C-83A1-F6EECF244321}">
                <p14:modId xmlns:p14="http://schemas.microsoft.com/office/powerpoint/2010/main" val="2693062779"/>
              </p:ext>
            </p:extLst>
          </p:nvPr>
        </p:nvGraphicFramePr>
        <p:xfrm>
          <a:off x="2695575" y="2022723"/>
          <a:ext cx="3267075" cy="2058987"/>
        </p:xfrm>
        <a:graphic>
          <a:graphicData uri="http://schemas.openxmlformats.org/presentationml/2006/ole">
            <mc:AlternateContent xmlns:mc="http://schemas.openxmlformats.org/markup-compatibility/2006">
              <mc:Choice xmlns:v="urn:schemas-microsoft-com:vml" Requires="v">
                <p:oleObj name="Equation" r:id="rId5" imgW="1549080" imgH="977760" progId="Equation.DSMT4">
                  <p:embed/>
                </p:oleObj>
              </mc:Choice>
              <mc:Fallback>
                <p:oleObj name="Equation" r:id="rId5" imgW="1549080" imgH="977760" progId="Equation.DSMT4">
                  <p:embed/>
                  <p:pic>
                    <p:nvPicPr>
                      <p:cNvPr id="11" name="Object 10">
                        <a:extLst>
                          <a:ext uri="{FF2B5EF4-FFF2-40B4-BE49-F238E27FC236}">
                            <a16:creationId xmlns:a16="http://schemas.microsoft.com/office/drawing/2014/main" id="{21E5C98C-847B-44C2-B7E6-E2692A412F94}"/>
                          </a:ext>
                        </a:extLst>
                      </p:cNvPr>
                      <p:cNvPicPr/>
                      <p:nvPr/>
                    </p:nvPicPr>
                    <p:blipFill>
                      <a:blip r:embed="rId6"/>
                      <a:stretch>
                        <a:fillRect/>
                      </a:stretch>
                    </p:blipFill>
                    <p:spPr>
                      <a:xfrm>
                        <a:off x="2695575" y="2022723"/>
                        <a:ext cx="3267075" cy="20589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4B6DE34D-A334-4473-AA68-2C5B62F69ED9}"/>
              </a:ext>
            </a:extLst>
          </p:cNvPr>
          <p:cNvGraphicFramePr>
            <a:graphicFrameLocks noChangeAspect="1"/>
          </p:cNvGraphicFramePr>
          <p:nvPr>
            <p:extLst>
              <p:ext uri="{D42A27DB-BD31-4B8C-83A1-F6EECF244321}">
                <p14:modId xmlns:p14="http://schemas.microsoft.com/office/powerpoint/2010/main" val="1050936030"/>
              </p:ext>
            </p:extLst>
          </p:nvPr>
        </p:nvGraphicFramePr>
        <p:xfrm>
          <a:off x="3486740" y="4399699"/>
          <a:ext cx="441802" cy="441802"/>
        </p:xfrm>
        <a:graphic>
          <a:graphicData uri="http://schemas.openxmlformats.org/presentationml/2006/ole">
            <mc:AlternateContent xmlns:mc="http://schemas.openxmlformats.org/markup-compatibility/2006">
              <mc:Choice xmlns:v="urn:schemas-microsoft-com:vml" Requires="v">
                <p:oleObj name="Equation" r:id="rId7" imgW="190440" imgH="190440" progId="Equation.DSMT4">
                  <p:embed/>
                </p:oleObj>
              </mc:Choice>
              <mc:Fallback>
                <p:oleObj name="Equation" r:id="rId7" imgW="190440" imgH="190440" progId="Equation.DSMT4">
                  <p:embed/>
                  <p:pic>
                    <p:nvPicPr>
                      <p:cNvPr id="18" name="Object 17">
                        <a:extLst>
                          <a:ext uri="{FF2B5EF4-FFF2-40B4-BE49-F238E27FC236}">
                            <a16:creationId xmlns:a16="http://schemas.microsoft.com/office/drawing/2014/main" id="{6C825325-EB09-48B1-BACA-7A0F5032FA8B}"/>
                          </a:ext>
                        </a:extLst>
                      </p:cNvPr>
                      <p:cNvPicPr/>
                      <p:nvPr/>
                    </p:nvPicPr>
                    <p:blipFill>
                      <a:blip r:embed="rId8"/>
                      <a:stretch>
                        <a:fillRect/>
                      </a:stretch>
                    </p:blipFill>
                    <p:spPr>
                      <a:xfrm>
                        <a:off x="3486740" y="4399699"/>
                        <a:ext cx="441802" cy="44180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85AC083-6853-45C3-A6B4-E4011A6307F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67262127"/>
      </p:ext>
    </p:extLst>
  </p:cSld>
  <p:clrMapOvr>
    <a:masterClrMapping/>
  </p:clrMapOvr>
  <mc:AlternateContent xmlns:mc="http://schemas.openxmlformats.org/markup-compatibility/2006">
    <mc:Choice xmlns:p14="http://schemas.microsoft.com/office/powerpoint/2010/main" Requires="p14">
      <p:transition spd="slow" p14:dur="2000" advTm="55627"/>
    </mc:Choice>
    <mc:Fallback>
      <p:transition spd="slow" advTm="5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074B-1CD2-4FE6-B3E1-8A2903577C4A}"/>
              </a:ext>
            </a:extLst>
          </p:cNvPr>
          <p:cNvSpPr>
            <a:spLocks noGrp="1"/>
          </p:cNvSpPr>
          <p:nvPr>
            <p:ph type="title"/>
          </p:nvPr>
        </p:nvSpPr>
        <p:spPr/>
        <p:txBody>
          <a:bodyPr/>
          <a:lstStyle/>
          <a:p>
            <a:r>
              <a:rPr lang="en-US" dirty="0"/>
              <a:t>Comments</a:t>
            </a:r>
          </a:p>
        </p:txBody>
      </p:sp>
      <p:sp>
        <p:nvSpPr>
          <p:cNvPr id="3" name="Content Placeholder 2">
            <a:extLst>
              <a:ext uri="{FF2B5EF4-FFF2-40B4-BE49-F238E27FC236}">
                <a16:creationId xmlns:a16="http://schemas.microsoft.com/office/drawing/2014/main" id="{CE61F8B1-ADD2-49F3-892B-B68DAA6AF387}"/>
              </a:ext>
            </a:extLst>
          </p:cNvPr>
          <p:cNvSpPr>
            <a:spLocks noGrp="1"/>
          </p:cNvSpPr>
          <p:nvPr>
            <p:ph idx="1"/>
          </p:nvPr>
        </p:nvSpPr>
        <p:spPr/>
        <p:txBody>
          <a:bodyPr/>
          <a:lstStyle/>
          <a:p>
            <a:r>
              <a:rPr lang="en-US" dirty="0"/>
              <a:t>There are better algorithms for finding the maximum eigenvalue and an associated eigenvector,</a:t>
            </a:r>
            <a:br>
              <a:rPr lang="en-US" dirty="0"/>
            </a:br>
            <a:r>
              <a:rPr lang="en-US" dirty="0"/>
              <a:t>	but this is never-the-less interesting</a:t>
            </a:r>
          </a:p>
          <a:p>
            <a:endParaRPr lang="en-US" dirty="0"/>
          </a:p>
          <a:p>
            <a:r>
              <a:rPr lang="en-US" dirty="0"/>
              <a:t>If the second-largest eigenvalue is close in magnitude to the first, it seriously slows convergence</a:t>
            </a:r>
          </a:p>
          <a:p>
            <a:endParaRPr lang="en-US" dirty="0"/>
          </a:p>
          <a:p>
            <a:r>
              <a:rPr lang="en-US" dirty="0"/>
              <a:t>This algorithm can be used for finding the largest eigenvalue if it is negative, but it requires additional considerations</a:t>
            </a:r>
          </a:p>
          <a:p>
            <a:pPr lvl="1"/>
            <a:r>
              <a:rPr lang="en-US" dirty="0"/>
              <a:t>It can even be used to find the largest-in-magnitude eigenvalue if it is complex, but again, now we are dealing with a rotating eigenvector</a:t>
            </a:r>
          </a:p>
        </p:txBody>
      </p:sp>
      <p:sp>
        <p:nvSpPr>
          <p:cNvPr id="4" name="Footer Placeholder 3">
            <a:extLst>
              <a:ext uri="{FF2B5EF4-FFF2-40B4-BE49-F238E27FC236}">
                <a16:creationId xmlns:a16="http://schemas.microsoft.com/office/drawing/2014/main" id="{15AE42C8-24B5-440B-B79E-4A5306164F87}"/>
              </a:ext>
            </a:extLst>
          </p:cNvPr>
          <p:cNvSpPr>
            <a:spLocks noGrp="1"/>
          </p:cNvSpPr>
          <p:nvPr>
            <p:ph type="ftr" sz="quarter" idx="11"/>
          </p:nvPr>
        </p:nvSpPr>
        <p:spPr/>
        <p:txBody>
          <a:bodyPr/>
          <a:lstStyle/>
          <a:p>
            <a:r>
              <a:rPr lang="en-US"/>
              <a:t>Positive semi-definite matrices and maximum eigenvalues</a:t>
            </a:r>
            <a:endParaRPr lang="en-CA" dirty="0"/>
          </a:p>
        </p:txBody>
      </p:sp>
      <p:sp>
        <p:nvSpPr>
          <p:cNvPr id="5" name="Slide Number Placeholder 4">
            <a:extLst>
              <a:ext uri="{FF2B5EF4-FFF2-40B4-BE49-F238E27FC236}">
                <a16:creationId xmlns:a16="http://schemas.microsoft.com/office/drawing/2014/main" id="{FA78308A-9F1D-4C0D-814A-4C59EECA53A3}"/>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EF94450B-889E-4A04-B34E-5F6D122D87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85426948"/>
      </p:ext>
    </p:extLst>
  </p:cSld>
  <p:clrMapOvr>
    <a:masterClrMapping/>
  </p:clrMapOvr>
  <mc:AlternateContent xmlns:mc="http://schemas.openxmlformats.org/markup-compatibility/2006">
    <mc:Choice xmlns:p14="http://schemas.microsoft.com/office/powerpoint/2010/main" Requires="p14">
      <p:transition spd="slow" p14:dur="2000" advTm="170509"/>
    </mc:Choice>
    <mc:Fallback>
      <p:transition spd="slow" advTm="170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3A61-C148-4018-BBFC-73CD5E8241DF}"/>
              </a:ext>
            </a:extLst>
          </p:cNvPr>
          <p:cNvSpPr>
            <a:spLocks noGrp="1"/>
          </p:cNvSpPr>
          <p:nvPr>
            <p:ph type="title"/>
          </p:nvPr>
        </p:nvSpPr>
        <p:spPr/>
        <p:txBody>
          <a:bodyPr/>
          <a:lstStyle/>
          <a:p>
            <a:r>
              <a:rPr lang="en-US" dirty="0"/>
              <a:t>So what?</a:t>
            </a:r>
          </a:p>
        </p:txBody>
      </p:sp>
      <p:sp>
        <p:nvSpPr>
          <p:cNvPr id="3" name="Content Placeholder 2">
            <a:extLst>
              <a:ext uri="{FF2B5EF4-FFF2-40B4-BE49-F238E27FC236}">
                <a16:creationId xmlns:a16="http://schemas.microsoft.com/office/drawing/2014/main" id="{C84798C4-CA22-4841-984E-7AFCF672108D}"/>
              </a:ext>
            </a:extLst>
          </p:cNvPr>
          <p:cNvSpPr>
            <a:spLocks noGrp="1"/>
          </p:cNvSpPr>
          <p:nvPr>
            <p:ph idx="1"/>
          </p:nvPr>
        </p:nvSpPr>
        <p:spPr/>
        <p:txBody>
          <a:bodyPr/>
          <a:lstStyle/>
          <a:p>
            <a:r>
              <a:rPr lang="en-US" dirty="0"/>
              <a:t>Why do we care only about the maximum eigenvalue?</a:t>
            </a:r>
          </a:p>
          <a:p>
            <a:pPr lvl="1"/>
            <a:r>
              <a:rPr lang="en-US" dirty="0"/>
              <a:t>If </a:t>
            </a:r>
            <a:r>
              <a:rPr lang="en-US" i="1" dirty="0">
                <a:latin typeface="Symbol" panose="05050102010706020507" pitchFamily="18" charset="2"/>
              </a:rPr>
              <a:t>l</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l</a:t>
            </a:r>
            <a:r>
              <a:rPr lang="en-US" baseline="-25000" dirty="0">
                <a:latin typeface="Times New Roman" panose="02020603050405020304" pitchFamily="18" charset="0"/>
              </a:rPr>
              <a:t>2</a:t>
            </a:r>
            <a:r>
              <a:rPr lang="en-US" dirty="0">
                <a:latin typeface="Times New Roman" panose="02020603050405020304" pitchFamily="18" charset="0"/>
              </a:rPr>
              <a:t>, then generally a reasonable approximation to </a:t>
            </a:r>
            <a:r>
              <a:rPr lang="en-US" i="1" dirty="0">
                <a:latin typeface="Times New Roman" panose="02020603050405020304" pitchFamily="18" charset="0"/>
              </a:rPr>
              <a:t>A</a:t>
            </a:r>
            <a:r>
              <a:rPr lang="en-US" b="1" dirty="0">
                <a:latin typeface="Times New Roman" panose="02020603050405020304" pitchFamily="18" charset="0"/>
              </a:rPr>
              <a:t>v</a:t>
            </a:r>
            <a:r>
              <a:rPr lang="en-US" dirty="0">
                <a:latin typeface="Times New Roman" panose="02020603050405020304" pitchFamily="18" charset="0"/>
              </a:rPr>
              <a:t> is  </a:t>
            </a:r>
            <a:endParaRPr lang="en-US" dirty="0"/>
          </a:p>
        </p:txBody>
      </p:sp>
      <p:sp>
        <p:nvSpPr>
          <p:cNvPr id="4" name="Footer Placeholder 3">
            <a:extLst>
              <a:ext uri="{FF2B5EF4-FFF2-40B4-BE49-F238E27FC236}">
                <a16:creationId xmlns:a16="http://schemas.microsoft.com/office/drawing/2014/main" id="{D58D722C-F179-4A41-84BB-93FB041DB850}"/>
              </a:ext>
            </a:extLst>
          </p:cNvPr>
          <p:cNvSpPr>
            <a:spLocks noGrp="1"/>
          </p:cNvSpPr>
          <p:nvPr>
            <p:ph type="ftr" sz="quarter" idx="11"/>
          </p:nvPr>
        </p:nvSpPr>
        <p:spPr/>
        <p:txBody>
          <a:bodyPr/>
          <a:lstStyle/>
          <a:p>
            <a:r>
              <a:rPr lang="en-US"/>
              <a:t>Positive semi-definite matrices and maximum eigenvalues</a:t>
            </a:r>
            <a:endParaRPr lang="en-CA" dirty="0"/>
          </a:p>
        </p:txBody>
      </p:sp>
      <p:sp>
        <p:nvSpPr>
          <p:cNvPr id="5" name="Slide Number Placeholder 4">
            <a:extLst>
              <a:ext uri="{FF2B5EF4-FFF2-40B4-BE49-F238E27FC236}">
                <a16:creationId xmlns:a16="http://schemas.microsoft.com/office/drawing/2014/main" id="{0284A687-8F14-4271-9108-1E2C8C635BBA}"/>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a:extLst>
              <a:ext uri="{FF2B5EF4-FFF2-40B4-BE49-F238E27FC236}">
                <a16:creationId xmlns:a16="http://schemas.microsoft.com/office/drawing/2014/main" id="{1DF3CEC9-B401-4440-A8F4-D78D0D5109E5}"/>
              </a:ext>
            </a:extLst>
          </p:cNvPr>
          <p:cNvGraphicFramePr>
            <a:graphicFrameLocks noChangeAspect="1"/>
          </p:cNvGraphicFramePr>
          <p:nvPr>
            <p:extLst>
              <p:ext uri="{D42A27DB-BD31-4B8C-83A1-F6EECF244321}">
                <p14:modId xmlns:p14="http://schemas.microsoft.com/office/powerpoint/2010/main" val="710044050"/>
              </p:ext>
            </p:extLst>
          </p:nvPr>
        </p:nvGraphicFramePr>
        <p:xfrm>
          <a:off x="3628005" y="2413233"/>
          <a:ext cx="1703388" cy="414338"/>
        </p:xfrm>
        <a:graphic>
          <a:graphicData uri="http://schemas.openxmlformats.org/presentationml/2006/ole">
            <mc:AlternateContent xmlns:mc="http://schemas.openxmlformats.org/markup-compatibility/2006">
              <mc:Choice xmlns:v="urn:schemas-microsoft-com:vml" Requires="v">
                <p:oleObj name="Equation" r:id="rId5" imgW="888840" imgH="215640" progId="Equation.DSMT4">
                  <p:embed/>
                </p:oleObj>
              </mc:Choice>
              <mc:Fallback>
                <p:oleObj name="Equation" r:id="rId5" imgW="888840" imgH="215640" progId="Equation.DSMT4">
                  <p:embed/>
                  <p:pic>
                    <p:nvPicPr>
                      <p:cNvPr id="17" name="Object 16">
                        <a:extLst>
                          <a:ext uri="{FF2B5EF4-FFF2-40B4-BE49-F238E27FC236}">
                            <a16:creationId xmlns:a16="http://schemas.microsoft.com/office/drawing/2014/main" id="{A343A539-6DA1-4683-8482-4A5553BE9409}"/>
                          </a:ext>
                        </a:extLst>
                      </p:cNvPr>
                      <p:cNvPicPr/>
                      <p:nvPr/>
                    </p:nvPicPr>
                    <p:blipFill>
                      <a:blip r:embed="rId6"/>
                      <a:stretch>
                        <a:fillRect/>
                      </a:stretch>
                    </p:blipFill>
                    <p:spPr>
                      <a:xfrm>
                        <a:off x="3628005" y="2413233"/>
                        <a:ext cx="1703388" cy="41433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43D6E91-EAB6-48BA-8221-1989ED0D0184}"/>
              </a:ext>
            </a:extLst>
          </p:cNvPr>
          <p:cNvGraphicFramePr>
            <a:graphicFrameLocks noChangeAspect="1"/>
          </p:cNvGraphicFramePr>
          <p:nvPr>
            <p:extLst>
              <p:ext uri="{D42A27DB-BD31-4B8C-83A1-F6EECF244321}">
                <p14:modId xmlns:p14="http://schemas.microsoft.com/office/powerpoint/2010/main" val="250830316"/>
              </p:ext>
            </p:extLst>
          </p:nvPr>
        </p:nvGraphicFramePr>
        <p:xfrm>
          <a:off x="959398" y="2824008"/>
          <a:ext cx="1365250" cy="1873250"/>
        </p:xfrm>
        <a:graphic>
          <a:graphicData uri="http://schemas.openxmlformats.org/presentationml/2006/ole">
            <mc:AlternateContent xmlns:mc="http://schemas.openxmlformats.org/markup-compatibility/2006">
              <mc:Choice xmlns:v="urn:schemas-microsoft-com:vml" Requires="v">
                <p:oleObj name="Equation" r:id="rId7" imgW="711000" imgH="977760" progId="Equation.DSMT4">
                  <p:embed/>
                </p:oleObj>
              </mc:Choice>
              <mc:Fallback>
                <p:oleObj name="Equation" r:id="rId7" imgW="711000" imgH="977760" progId="Equation.DSMT4">
                  <p:embed/>
                  <p:pic>
                    <p:nvPicPr>
                      <p:cNvPr id="11" name="Object 10">
                        <a:extLst>
                          <a:ext uri="{FF2B5EF4-FFF2-40B4-BE49-F238E27FC236}">
                            <a16:creationId xmlns:a16="http://schemas.microsoft.com/office/drawing/2014/main" id="{8C4D3CE0-F363-4C75-99B6-2F264AAE8E65}"/>
                          </a:ext>
                        </a:extLst>
                      </p:cNvPr>
                      <p:cNvPicPr/>
                      <p:nvPr/>
                    </p:nvPicPr>
                    <p:blipFill>
                      <a:blip r:embed="rId8"/>
                      <a:stretch>
                        <a:fillRect/>
                      </a:stretch>
                    </p:blipFill>
                    <p:spPr>
                      <a:xfrm>
                        <a:off x="959398" y="2824008"/>
                        <a:ext cx="1365250" cy="18732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789A07A-CE19-452C-83EF-C23801AF60F0}"/>
              </a:ext>
            </a:extLst>
          </p:cNvPr>
          <p:cNvGraphicFramePr>
            <a:graphicFrameLocks noChangeAspect="1"/>
          </p:cNvGraphicFramePr>
          <p:nvPr>
            <p:extLst>
              <p:ext uri="{D42A27DB-BD31-4B8C-83A1-F6EECF244321}">
                <p14:modId xmlns:p14="http://schemas.microsoft.com/office/powerpoint/2010/main" val="1475627187"/>
              </p:ext>
            </p:extLst>
          </p:nvPr>
        </p:nvGraphicFramePr>
        <p:xfrm>
          <a:off x="2378729" y="2809868"/>
          <a:ext cx="1389784" cy="1873250"/>
        </p:xfrm>
        <a:graphic>
          <a:graphicData uri="http://schemas.openxmlformats.org/presentationml/2006/ole">
            <mc:AlternateContent xmlns:mc="http://schemas.openxmlformats.org/markup-compatibility/2006">
              <mc:Choice xmlns:v="urn:schemas-microsoft-com:vml" Requires="v">
                <p:oleObj name="Equation" r:id="rId9" imgW="723600" imgH="977760" progId="Equation.DSMT4">
                  <p:embed/>
                </p:oleObj>
              </mc:Choice>
              <mc:Fallback>
                <p:oleObj name="Equation" r:id="rId9" imgW="723600" imgH="977760" progId="Equation.DSMT4">
                  <p:embed/>
                  <p:pic>
                    <p:nvPicPr>
                      <p:cNvPr id="7" name="Object 6">
                        <a:extLst>
                          <a:ext uri="{FF2B5EF4-FFF2-40B4-BE49-F238E27FC236}">
                            <a16:creationId xmlns:a16="http://schemas.microsoft.com/office/drawing/2014/main" id="{143D6E91-EAB6-48BA-8221-1989ED0D0184}"/>
                          </a:ext>
                        </a:extLst>
                      </p:cNvPr>
                      <p:cNvPicPr/>
                      <p:nvPr/>
                    </p:nvPicPr>
                    <p:blipFill>
                      <a:blip r:embed="rId10"/>
                      <a:stretch>
                        <a:fillRect/>
                      </a:stretch>
                    </p:blipFill>
                    <p:spPr>
                      <a:xfrm>
                        <a:off x="2378729" y="2809868"/>
                        <a:ext cx="1389784" cy="18732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03790A7B-8EDC-468E-98C8-FEA0582132E7}"/>
              </a:ext>
            </a:extLst>
          </p:cNvPr>
          <p:cNvGraphicFramePr>
            <a:graphicFrameLocks noChangeAspect="1"/>
          </p:cNvGraphicFramePr>
          <p:nvPr>
            <p:extLst>
              <p:ext uri="{D42A27DB-BD31-4B8C-83A1-F6EECF244321}">
                <p14:modId xmlns:p14="http://schemas.microsoft.com/office/powerpoint/2010/main" val="1557411801"/>
              </p:ext>
            </p:extLst>
          </p:nvPr>
        </p:nvGraphicFramePr>
        <p:xfrm>
          <a:off x="3824296" y="2818080"/>
          <a:ext cx="1389784" cy="1873250"/>
        </p:xfrm>
        <a:graphic>
          <a:graphicData uri="http://schemas.openxmlformats.org/presentationml/2006/ole">
            <mc:AlternateContent xmlns:mc="http://schemas.openxmlformats.org/markup-compatibility/2006">
              <mc:Choice xmlns:v="urn:schemas-microsoft-com:vml" Requires="v">
                <p:oleObj name="Equation" r:id="rId11" imgW="723600" imgH="977760" progId="Equation.DSMT4">
                  <p:embed/>
                </p:oleObj>
              </mc:Choice>
              <mc:Fallback>
                <p:oleObj name="Equation" r:id="rId11" imgW="723600" imgH="977760" progId="Equation.DSMT4">
                  <p:embed/>
                  <p:pic>
                    <p:nvPicPr>
                      <p:cNvPr id="15" name="Object 14">
                        <a:extLst>
                          <a:ext uri="{FF2B5EF4-FFF2-40B4-BE49-F238E27FC236}">
                            <a16:creationId xmlns:a16="http://schemas.microsoft.com/office/drawing/2014/main" id="{C789A07A-CE19-452C-83EF-C23801AF60F0}"/>
                          </a:ext>
                        </a:extLst>
                      </p:cNvPr>
                      <p:cNvPicPr/>
                      <p:nvPr/>
                    </p:nvPicPr>
                    <p:blipFill>
                      <a:blip r:embed="rId12"/>
                      <a:stretch>
                        <a:fillRect/>
                      </a:stretch>
                    </p:blipFill>
                    <p:spPr>
                      <a:xfrm>
                        <a:off x="3824296" y="2818080"/>
                        <a:ext cx="1389784" cy="18732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DC5A459-A174-4310-9141-381E629A0A0C}"/>
              </a:ext>
            </a:extLst>
          </p:cNvPr>
          <p:cNvGraphicFramePr>
            <a:graphicFrameLocks noChangeAspect="1"/>
          </p:cNvGraphicFramePr>
          <p:nvPr>
            <p:extLst>
              <p:ext uri="{D42A27DB-BD31-4B8C-83A1-F6EECF244321}">
                <p14:modId xmlns:p14="http://schemas.microsoft.com/office/powerpoint/2010/main" val="4231913793"/>
              </p:ext>
            </p:extLst>
          </p:nvPr>
        </p:nvGraphicFramePr>
        <p:xfrm>
          <a:off x="5269862" y="2809868"/>
          <a:ext cx="1389785" cy="1873250"/>
        </p:xfrm>
        <a:graphic>
          <a:graphicData uri="http://schemas.openxmlformats.org/presentationml/2006/ole">
            <mc:AlternateContent xmlns:mc="http://schemas.openxmlformats.org/markup-compatibility/2006">
              <mc:Choice xmlns:v="urn:schemas-microsoft-com:vml" Requires="v">
                <p:oleObj name="Equation" r:id="rId13" imgW="723600" imgH="977760" progId="Equation.DSMT4">
                  <p:embed/>
                </p:oleObj>
              </mc:Choice>
              <mc:Fallback>
                <p:oleObj name="Equation" r:id="rId13" imgW="723600" imgH="977760" progId="Equation.DSMT4">
                  <p:embed/>
                  <p:pic>
                    <p:nvPicPr>
                      <p:cNvPr id="16" name="Object 15">
                        <a:extLst>
                          <a:ext uri="{FF2B5EF4-FFF2-40B4-BE49-F238E27FC236}">
                            <a16:creationId xmlns:a16="http://schemas.microsoft.com/office/drawing/2014/main" id="{03790A7B-8EDC-468E-98C8-FEA0582132E7}"/>
                          </a:ext>
                        </a:extLst>
                      </p:cNvPr>
                      <p:cNvPicPr/>
                      <p:nvPr/>
                    </p:nvPicPr>
                    <p:blipFill>
                      <a:blip r:embed="rId14"/>
                      <a:stretch>
                        <a:fillRect/>
                      </a:stretch>
                    </p:blipFill>
                    <p:spPr>
                      <a:xfrm>
                        <a:off x="5269862" y="2809868"/>
                        <a:ext cx="1389785" cy="18732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57D016E-5543-4BB1-9BD4-F46C467D8BA7}"/>
              </a:ext>
            </a:extLst>
          </p:cNvPr>
          <p:cNvGraphicFramePr>
            <a:graphicFrameLocks noChangeAspect="1"/>
          </p:cNvGraphicFramePr>
          <p:nvPr>
            <p:extLst>
              <p:ext uri="{D42A27DB-BD31-4B8C-83A1-F6EECF244321}">
                <p14:modId xmlns:p14="http://schemas.microsoft.com/office/powerpoint/2010/main" val="1308581156"/>
              </p:ext>
            </p:extLst>
          </p:nvPr>
        </p:nvGraphicFramePr>
        <p:xfrm>
          <a:off x="6715429" y="2818080"/>
          <a:ext cx="1389785" cy="1873250"/>
        </p:xfrm>
        <a:graphic>
          <a:graphicData uri="http://schemas.openxmlformats.org/presentationml/2006/ole">
            <mc:AlternateContent xmlns:mc="http://schemas.openxmlformats.org/markup-compatibility/2006">
              <mc:Choice xmlns:v="urn:schemas-microsoft-com:vml" Requires="v">
                <p:oleObj name="Equation" r:id="rId15" imgW="723600" imgH="977760" progId="Equation.DSMT4">
                  <p:embed/>
                </p:oleObj>
              </mc:Choice>
              <mc:Fallback>
                <p:oleObj name="Equation" r:id="rId15" imgW="723600" imgH="977760" progId="Equation.DSMT4">
                  <p:embed/>
                  <p:pic>
                    <p:nvPicPr>
                      <p:cNvPr id="17" name="Object 16">
                        <a:extLst>
                          <a:ext uri="{FF2B5EF4-FFF2-40B4-BE49-F238E27FC236}">
                            <a16:creationId xmlns:a16="http://schemas.microsoft.com/office/drawing/2014/main" id="{1DC5A459-A174-4310-9141-381E629A0A0C}"/>
                          </a:ext>
                        </a:extLst>
                      </p:cNvPr>
                      <p:cNvPicPr/>
                      <p:nvPr/>
                    </p:nvPicPr>
                    <p:blipFill>
                      <a:blip r:embed="rId16"/>
                      <a:stretch>
                        <a:fillRect/>
                      </a:stretch>
                    </p:blipFill>
                    <p:spPr>
                      <a:xfrm>
                        <a:off x="6715429" y="2818080"/>
                        <a:ext cx="1389785" cy="18732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83F481E6-DB6D-4C26-A318-B61DF5E7DDF4}"/>
              </a:ext>
            </a:extLst>
          </p:cNvPr>
          <p:cNvGraphicFramePr>
            <a:graphicFrameLocks noChangeAspect="1"/>
          </p:cNvGraphicFramePr>
          <p:nvPr>
            <p:extLst>
              <p:ext uri="{D42A27DB-BD31-4B8C-83A1-F6EECF244321}">
                <p14:modId xmlns:p14="http://schemas.microsoft.com/office/powerpoint/2010/main" val="502207913"/>
              </p:ext>
            </p:extLst>
          </p:nvPr>
        </p:nvGraphicFramePr>
        <p:xfrm>
          <a:off x="104775" y="4810125"/>
          <a:ext cx="2263775" cy="1876425"/>
        </p:xfrm>
        <a:graphic>
          <a:graphicData uri="http://schemas.openxmlformats.org/presentationml/2006/ole">
            <mc:AlternateContent xmlns:mc="http://schemas.openxmlformats.org/markup-compatibility/2006">
              <mc:Choice xmlns:v="urn:schemas-microsoft-com:vml" Requires="v">
                <p:oleObj name="Equation" r:id="rId17" imgW="1180800" imgH="977760" progId="Equation.DSMT4">
                  <p:embed/>
                </p:oleObj>
              </mc:Choice>
              <mc:Fallback>
                <p:oleObj name="Equation" r:id="rId17" imgW="1180800" imgH="977760" progId="Equation.DSMT4">
                  <p:embed/>
                  <p:pic>
                    <p:nvPicPr>
                      <p:cNvPr id="6" name="Object 5">
                        <a:extLst>
                          <a:ext uri="{FF2B5EF4-FFF2-40B4-BE49-F238E27FC236}">
                            <a16:creationId xmlns:a16="http://schemas.microsoft.com/office/drawing/2014/main" id="{1DF3CEC9-B401-4440-A8F4-D78D0D5109E5}"/>
                          </a:ext>
                        </a:extLst>
                      </p:cNvPr>
                      <p:cNvPicPr/>
                      <p:nvPr/>
                    </p:nvPicPr>
                    <p:blipFill>
                      <a:blip r:embed="rId18"/>
                      <a:stretch>
                        <a:fillRect/>
                      </a:stretch>
                    </p:blipFill>
                    <p:spPr>
                      <a:xfrm>
                        <a:off x="104775" y="4810125"/>
                        <a:ext cx="2263775" cy="187642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75354F4-5094-424F-B86E-C16E83C1BD83}"/>
              </a:ext>
            </a:extLst>
          </p:cNvPr>
          <p:cNvGraphicFramePr>
            <a:graphicFrameLocks noChangeAspect="1"/>
          </p:cNvGraphicFramePr>
          <p:nvPr>
            <p:extLst>
              <p:ext uri="{D42A27DB-BD31-4B8C-83A1-F6EECF244321}">
                <p14:modId xmlns:p14="http://schemas.microsoft.com/office/powerpoint/2010/main" val="3073884270"/>
              </p:ext>
            </p:extLst>
          </p:nvPr>
        </p:nvGraphicFramePr>
        <p:xfrm>
          <a:off x="2947988" y="4810125"/>
          <a:ext cx="876300" cy="1878013"/>
        </p:xfrm>
        <a:graphic>
          <a:graphicData uri="http://schemas.openxmlformats.org/presentationml/2006/ole">
            <mc:AlternateContent xmlns:mc="http://schemas.openxmlformats.org/markup-compatibility/2006">
              <mc:Choice xmlns:v="urn:schemas-microsoft-com:vml" Requires="v">
                <p:oleObj name="Equation" r:id="rId19" imgW="457200" imgH="977760" progId="Equation.DSMT4">
                  <p:embed/>
                </p:oleObj>
              </mc:Choice>
              <mc:Fallback>
                <p:oleObj name="Equation" r:id="rId19" imgW="457200" imgH="977760" progId="Equation.DSMT4">
                  <p:embed/>
                  <p:pic>
                    <p:nvPicPr>
                      <p:cNvPr id="20" name="Object 19">
                        <a:extLst>
                          <a:ext uri="{FF2B5EF4-FFF2-40B4-BE49-F238E27FC236}">
                            <a16:creationId xmlns:a16="http://schemas.microsoft.com/office/drawing/2014/main" id="{83BCA91C-5B9C-4F01-9E9A-C22BED4FE1F5}"/>
                          </a:ext>
                        </a:extLst>
                      </p:cNvPr>
                      <p:cNvPicPr/>
                      <p:nvPr/>
                    </p:nvPicPr>
                    <p:blipFill>
                      <a:blip r:embed="rId20"/>
                      <a:stretch>
                        <a:fillRect/>
                      </a:stretch>
                    </p:blipFill>
                    <p:spPr>
                      <a:xfrm>
                        <a:off x="2947988" y="4810125"/>
                        <a:ext cx="876300" cy="1878013"/>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E859D01F-4BD2-4FF8-A50F-F54D4F132BA6}"/>
              </a:ext>
            </a:extLst>
          </p:cNvPr>
          <p:cNvGraphicFramePr>
            <a:graphicFrameLocks noChangeAspect="1"/>
          </p:cNvGraphicFramePr>
          <p:nvPr>
            <p:extLst>
              <p:ext uri="{D42A27DB-BD31-4B8C-83A1-F6EECF244321}">
                <p14:modId xmlns:p14="http://schemas.microsoft.com/office/powerpoint/2010/main" val="2014522422"/>
              </p:ext>
            </p:extLst>
          </p:nvPr>
        </p:nvGraphicFramePr>
        <p:xfrm>
          <a:off x="4403742" y="4810122"/>
          <a:ext cx="876300" cy="1876425"/>
        </p:xfrm>
        <a:graphic>
          <a:graphicData uri="http://schemas.openxmlformats.org/presentationml/2006/ole">
            <mc:AlternateContent xmlns:mc="http://schemas.openxmlformats.org/markup-compatibility/2006">
              <mc:Choice xmlns:v="urn:schemas-microsoft-com:vml" Requires="v">
                <p:oleObj name="Equation" r:id="rId21" imgW="457200" imgH="977760" progId="Equation.DSMT4">
                  <p:embed/>
                </p:oleObj>
              </mc:Choice>
              <mc:Fallback>
                <p:oleObj name="Equation" r:id="rId21" imgW="457200" imgH="977760" progId="Equation.DSMT4">
                  <p:embed/>
                  <p:pic>
                    <p:nvPicPr>
                      <p:cNvPr id="21" name="Object 20">
                        <a:extLst>
                          <a:ext uri="{FF2B5EF4-FFF2-40B4-BE49-F238E27FC236}">
                            <a16:creationId xmlns:a16="http://schemas.microsoft.com/office/drawing/2014/main" id="{375354F4-5094-424F-B86E-C16E83C1BD83}"/>
                          </a:ext>
                        </a:extLst>
                      </p:cNvPr>
                      <p:cNvPicPr/>
                      <p:nvPr/>
                    </p:nvPicPr>
                    <p:blipFill>
                      <a:blip r:embed="rId22"/>
                      <a:stretch>
                        <a:fillRect/>
                      </a:stretch>
                    </p:blipFill>
                    <p:spPr>
                      <a:xfrm>
                        <a:off x="4403742" y="4810122"/>
                        <a:ext cx="876300" cy="1876425"/>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AF58B300-102F-46C5-A5CA-8FF4088D5BC9}"/>
              </a:ext>
            </a:extLst>
          </p:cNvPr>
          <p:cNvGraphicFramePr>
            <a:graphicFrameLocks noChangeAspect="1"/>
          </p:cNvGraphicFramePr>
          <p:nvPr>
            <p:extLst>
              <p:ext uri="{D42A27DB-BD31-4B8C-83A1-F6EECF244321}">
                <p14:modId xmlns:p14="http://schemas.microsoft.com/office/powerpoint/2010/main" val="3783945292"/>
              </p:ext>
            </p:extLst>
          </p:nvPr>
        </p:nvGraphicFramePr>
        <p:xfrm>
          <a:off x="5835650" y="4810125"/>
          <a:ext cx="852488" cy="1876425"/>
        </p:xfrm>
        <a:graphic>
          <a:graphicData uri="http://schemas.openxmlformats.org/presentationml/2006/ole">
            <mc:AlternateContent xmlns:mc="http://schemas.openxmlformats.org/markup-compatibility/2006">
              <mc:Choice xmlns:v="urn:schemas-microsoft-com:vml" Requires="v">
                <p:oleObj name="Equation" r:id="rId23" imgW="444240" imgH="977760" progId="Equation.DSMT4">
                  <p:embed/>
                </p:oleObj>
              </mc:Choice>
              <mc:Fallback>
                <p:oleObj name="Equation" r:id="rId23" imgW="444240" imgH="977760" progId="Equation.DSMT4">
                  <p:embed/>
                  <p:pic>
                    <p:nvPicPr>
                      <p:cNvPr id="24" name="Object 23">
                        <a:extLst>
                          <a:ext uri="{FF2B5EF4-FFF2-40B4-BE49-F238E27FC236}">
                            <a16:creationId xmlns:a16="http://schemas.microsoft.com/office/drawing/2014/main" id="{E859D01F-4BD2-4FF8-A50F-F54D4F132BA6}"/>
                          </a:ext>
                        </a:extLst>
                      </p:cNvPr>
                      <p:cNvPicPr/>
                      <p:nvPr/>
                    </p:nvPicPr>
                    <p:blipFill>
                      <a:blip r:embed="rId24"/>
                      <a:stretch>
                        <a:fillRect/>
                      </a:stretch>
                    </p:blipFill>
                    <p:spPr>
                      <a:xfrm>
                        <a:off x="5835650" y="4810125"/>
                        <a:ext cx="852488" cy="187642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D5805203-B6A4-4E70-A1D6-22D689EB9E19}"/>
              </a:ext>
            </a:extLst>
          </p:cNvPr>
          <p:cNvGraphicFramePr>
            <a:graphicFrameLocks noChangeAspect="1"/>
          </p:cNvGraphicFramePr>
          <p:nvPr>
            <p:extLst>
              <p:ext uri="{D42A27DB-BD31-4B8C-83A1-F6EECF244321}">
                <p14:modId xmlns:p14="http://schemas.microsoft.com/office/powerpoint/2010/main" val="2942960963"/>
              </p:ext>
            </p:extLst>
          </p:nvPr>
        </p:nvGraphicFramePr>
        <p:xfrm>
          <a:off x="7250113" y="4810125"/>
          <a:ext cx="852487" cy="1876425"/>
        </p:xfrm>
        <a:graphic>
          <a:graphicData uri="http://schemas.openxmlformats.org/presentationml/2006/ole">
            <mc:AlternateContent xmlns:mc="http://schemas.openxmlformats.org/markup-compatibility/2006">
              <mc:Choice xmlns:v="urn:schemas-microsoft-com:vml" Requires="v">
                <p:oleObj name="Equation" r:id="rId25" imgW="444240" imgH="977760" progId="Equation.DSMT4">
                  <p:embed/>
                </p:oleObj>
              </mc:Choice>
              <mc:Fallback>
                <p:oleObj name="Equation" r:id="rId25" imgW="444240" imgH="977760" progId="Equation.DSMT4">
                  <p:embed/>
                  <p:pic>
                    <p:nvPicPr>
                      <p:cNvPr id="25" name="Object 24">
                        <a:extLst>
                          <a:ext uri="{FF2B5EF4-FFF2-40B4-BE49-F238E27FC236}">
                            <a16:creationId xmlns:a16="http://schemas.microsoft.com/office/drawing/2014/main" id="{AF58B300-102F-46C5-A5CA-8FF4088D5BC9}"/>
                          </a:ext>
                        </a:extLst>
                      </p:cNvPr>
                      <p:cNvPicPr/>
                      <p:nvPr/>
                    </p:nvPicPr>
                    <p:blipFill>
                      <a:blip r:embed="rId26"/>
                      <a:stretch>
                        <a:fillRect/>
                      </a:stretch>
                    </p:blipFill>
                    <p:spPr>
                      <a:xfrm>
                        <a:off x="7250113" y="4810125"/>
                        <a:ext cx="852487" cy="1876425"/>
                      </a:xfrm>
                      <a:prstGeom prst="rect">
                        <a:avLst/>
                      </a:prstGeom>
                    </p:spPr>
                  </p:pic>
                </p:oleObj>
              </mc:Fallback>
            </mc:AlternateContent>
          </a:graphicData>
        </a:graphic>
      </p:graphicFrame>
      <p:pic>
        <p:nvPicPr>
          <p:cNvPr id="29" name="Audio 28">
            <a:hlinkClick r:id="" action="ppaction://media"/>
            <a:extLst>
              <a:ext uri="{FF2B5EF4-FFF2-40B4-BE49-F238E27FC236}">
                <a16:creationId xmlns:a16="http://schemas.microsoft.com/office/drawing/2014/main" id="{34088379-4B3B-43E5-8447-44CD806E32B1}"/>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87666397"/>
      </p:ext>
    </p:extLst>
  </p:cSld>
  <p:clrMapOvr>
    <a:masterClrMapping/>
  </p:clrMapOvr>
  <mc:AlternateContent xmlns:mc="http://schemas.openxmlformats.org/markup-compatibility/2006">
    <mc:Choice xmlns:p14="http://schemas.microsoft.com/office/powerpoint/2010/main" Requires="p14">
      <p:transition spd="slow" p14:dur="2000" advTm="253392"/>
    </mc:Choice>
    <mc:Fallback>
      <p:transition spd="slow" advTm="25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what a positive definite/semi-definite matrix is</a:t>
            </a:r>
          </a:p>
          <a:p>
            <a:pPr lvl="1"/>
            <a:r>
              <a:rPr lang="en-US" dirty="0"/>
              <a:t>Know that given any matrix </a:t>
            </a:r>
            <a:r>
              <a:rPr lang="en-US" i="1" dirty="0">
                <a:latin typeface="Times New Roman" panose="02020603050405020304" pitchFamily="18" charset="0"/>
              </a:rPr>
              <a:t>A</a:t>
            </a:r>
            <a:r>
              <a:rPr lang="en-US" dirty="0"/>
              <a:t>, both </a:t>
            </a:r>
            <a:r>
              <a:rPr lang="en-US" i="1" dirty="0">
                <a:latin typeface="Times New Roman" panose="02020603050405020304" pitchFamily="18" charset="0"/>
              </a:rPr>
              <a:t>AA</a:t>
            </a:r>
            <a:r>
              <a:rPr lang="en-US" baseline="30000" dirty="0">
                <a:latin typeface="Times New Roman" panose="02020603050405020304" pitchFamily="18" charset="0"/>
              </a:rPr>
              <a:t>T</a:t>
            </a:r>
            <a:r>
              <a:rPr lang="en-US" i="1" dirty="0"/>
              <a:t> </a:t>
            </a:r>
            <a:r>
              <a:rPr lang="en-US" dirty="0"/>
              <a:t>and </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i="1" dirty="0"/>
              <a:t> </a:t>
            </a:r>
            <a:r>
              <a:rPr lang="en-US" dirty="0"/>
              <a:t>are positive semi-definite,</a:t>
            </a:r>
          </a:p>
          <a:p>
            <a:pPr marL="457200" lvl="1" indent="0">
              <a:buNone/>
            </a:pPr>
            <a:r>
              <a:rPr lang="en-US" dirty="0"/>
              <a:t>	        and if </a:t>
            </a:r>
            <a:r>
              <a:rPr lang="en-US" i="1" dirty="0">
                <a:latin typeface="Times New Roman" panose="02020603050405020304" pitchFamily="18" charset="0"/>
              </a:rPr>
              <a:t>A</a:t>
            </a:r>
            <a:r>
              <a:rPr lang="en-US" dirty="0"/>
              <a:t> square and is invertible, both are positive definite</a:t>
            </a:r>
          </a:p>
          <a:p>
            <a:pPr lvl="1"/>
            <a:r>
              <a:rPr lang="en-US" dirty="0"/>
              <a:t>Understand the power method allows us to approximate the largest eigenvalue of such a matrix</a:t>
            </a:r>
          </a:p>
          <a:p>
            <a:pPr lvl="1"/>
            <a:r>
              <a:rPr lang="en-US" dirty="0"/>
              <a:t>Are aware that the rate of convergence depends on how much larger the largest eigenvalue is in relation to the second-largest eigenvalue</a:t>
            </a:r>
          </a:p>
          <a:p>
            <a:pPr lvl="1"/>
            <a:r>
              <a:rPr lang="en-US" dirty="0"/>
              <a:t>Understand that if </a:t>
            </a:r>
            <a:r>
              <a:rPr lang="en-US" i="1" dirty="0">
                <a:latin typeface="Symbol" panose="05050102010706020507" pitchFamily="18" charset="2"/>
              </a:rPr>
              <a:t>l</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l</a:t>
            </a:r>
            <a:r>
              <a:rPr lang="en-US" baseline="-25000" dirty="0">
                <a:latin typeface="Times New Roman" panose="02020603050405020304" pitchFamily="18" charset="0"/>
              </a:rPr>
              <a:t>2</a:t>
            </a:r>
            <a:r>
              <a:rPr lang="en-US" dirty="0"/>
              <a:t>, then this largest eigenvector can be used to well approximate the behavior of the entire matrix</a:t>
            </a:r>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9" name="Audio 8">
            <a:hlinkClick r:id="" action="ppaction://media"/>
            <a:extLst>
              <a:ext uri="{FF2B5EF4-FFF2-40B4-BE49-F238E27FC236}">
                <a16:creationId xmlns:a16="http://schemas.microsoft.com/office/drawing/2014/main" id="{94C3818F-4E0A-4317-94DE-4890B51FFE0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90779"/>
    </mc:Choice>
    <mc:Fallback>
      <p:transition spd="slow" advTm="9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a:t>
            </a:r>
            <a:r>
              <a:rPr lang="en-US" sz="1900" dirty="0"/>
              <a:t>https://en.wikipedia.org/wiki/Diagonalizable_matrix#Diagonalization</a:t>
            </a:r>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positive definite and positive semi-definite matrices</a:t>
            </a:r>
          </a:p>
          <a:p>
            <a:pPr lvl="1"/>
            <a:r>
              <a:rPr lang="en-US" dirty="0"/>
              <a:t>Make an observation about maximum eigenvalues</a:t>
            </a:r>
          </a:p>
          <a:p>
            <a:pPr lvl="1"/>
            <a:r>
              <a:rPr lang="en-US" dirty="0"/>
              <a:t>Look at the power method for finding the maximum eigenvalue and a corresponding eigenvector</a:t>
            </a:r>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8A62C99D-0731-4F8A-8336-8143B39062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5413"/>
    </mc:Choice>
    <mc:Fallback>
      <p:transition spd="slow" advTm="2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Recall: all the eigenvalues of a self-adjoint linear operator are real</a:t>
            </a:r>
          </a:p>
          <a:p>
            <a:pPr lvl="1"/>
            <a:r>
              <a:rPr lang="en-US" dirty="0"/>
              <a:t>Thus, all the eigenvalues of a symmetric real matrix are real</a:t>
            </a:r>
          </a:p>
          <a:p>
            <a:pPr lvl="1"/>
            <a:r>
              <a:rPr lang="en-US" dirty="0"/>
              <a:t>In many cases in engineering, it can be guaranteed that all the eigenvalues of a symmetric matrix are also non-negative</a:t>
            </a:r>
          </a:p>
          <a:p>
            <a:r>
              <a:rPr lang="en-US" dirty="0"/>
              <a:t>Definitions:</a:t>
            </a:r>
          </a:p>
          <a:p>
            <a:pPr lvl="1"/>
            <a:r>
              <a:rPr lang="en-US" dirty="0"/>
              <a:t>A self-adjoint linear operator that has all positive eigenvalues is described as being </a:t>
            </a:r>
            <a:r>
              <a:rPr lang="en-US" i="1" dirty="0"/>
              <a:t>positive definite</a:t>
            </a:r>
            <a:endParaRPr lang="en-US" dirty="0"/>
          </a:p>
          <a:p>
            <a:pPr lvl="1"/>
            <a:r>
              <a:rPr lang="en-US" dirty="0"/>
              <a:t>A self-adjoint linear operator that has all non-negative eigenvalues is described as being positive semi-definite</a:t>
            </a:r>
          </a:p>
          <a:p>
            <a:r>
              <a:rPr lang="en-US" dirty="0"/>
              <a:t>Ignoring multiplicity,</a:t>
            </a:r>
            <a:br>
              <a:rPr lang="en-US" dirty="0"/>
            </a:br>
            <a:r>
              <a:rPr lang="en-US" dirty="0"/>
              <a:t>	we sort the eigenvalues from largest to smallest:</a:t>
            </a:r>
          </a:p>
          <a:p>
            <a:pPr marL="0" indent="0" algn="ctr">
              <a:buNone/>
            </a:pPr>
            <a:r>
              <a:rPr lang="en-US" i="1" dirty="0">
                <a:latin typeface="Symbol" panose="05050102010706020507" pitchFamily="18" charset="2"/>
              </a:rPr>
              <a:t>l</a:t>
            </a:r>
            <a:r>
              <a:rPr lang="en-US" baseline="-25000" dirty="0"/>
              <a:t>1</a:t>
            </a:r>
            <a:r>
              <a:rPr lang="en-US" dirty="0">
                <a:latin typeface="Times New Roman" panose="02020603050405020304" pitchFamily="18" charset="0"/>
              </a:rPr>
              <a:t> &gt;</a:t>
            </a:r>
            <a:r>
              <a:rPr lang="en-US" i="1" dirty="0">
                <a:latin typeface="Times New Roman" panose="02020603050405020304" pitchFamily="18" charset="0"/>
              </a:rPr>
              <a:t> </a:t>
            </a:r>
            <a:r>
              <a:rPr lang="en-US" i="1" dirty="0">
                <a:latin typeface="Symbol" panose="05050102010706020507" pitchFamily="18" charset="2"/>
              </a:rPr>
              <a:t>l</a:t>
            </a:r>
            <a:r>
              <a:rPr lang="en-US" baseline="-25000" dirty="0"/>
              <a:t>2</a:t>
            </a:r>
            <a:r>
              <a:rPr lang="en-US" dirty="0">
                <a:latin typeface="Times New Roman" panose="02020603050405020304" pitchFamily="18" charset="0"/>
              </a:rPr>
              <a:t> &gt;</a:t>
            </a:r>
            <a:r>
              <a:rPr lang="en-US" i="1" dirty="0">
                <a:latin typeface="Times New Roman" panose="02020603050405020304" pitchFamily="18" charset="0"/>
              </a:rPr>
              <a:t> </a:t>
            </a:r>
            <a:r>
              <a:rPr lang="en-US" i="1" dirty="0">
                <a:latin typeface="Symbol" panose="05050102010706020507" pitchFamily="18" charset="2"/>
              </a:rPr>
              <a:t>l</a:t>
            </a:r>
            <a:r>
              <a:rPr lang="en-US" baseline="-25000" dirty="0"/>
              <a:t>3</a:t>
            </a:r>
            <a:r>
              <a:rPr lang="en-US" dirty="0">
                <a:latin typeface="Times New Roman" panose="02020603050405020304" pitchFamily="18" charset="0"/>
              </a:rPr>
              <a:t> &gt;</a:t>
            </a:r>
            <a:r>
              <a:rPr lang="en-US" i="1" dirty="0">
                <a:latin typeface="Times New Roman" panose="02020603050405020304" pitchFamily="18" charset="0"/>
              </a:rPr>
              <a:t> </a:t>
            </a:r>
            <a:r>
              <a:rPr lang="en-US" dirty="0">
                <a:latin typeface="Times New Roman" panose="02020603050405020304" pitchFamily="18" charset="0"/>
              </a:rPr>
              <a:t>··· &gt;</a:t>
            </a:r>
            <a:r>
              <a:rPr lang="en-US" i="1" dirty="0">
                <a:latin typeface="Times New Roman" panose="02020603050405020304" pitchFamily="18" charset="0"/>
              </a:rPr>
              <a:t> </a:t>
            </a:r>
            <a:r>
              <a:rPr lang="en-US" i="1" dirty="0" err="1">
                <a:latin typeface="Symbol" panose="05050102010706020507" pitchFamily="18" charset="2"/>
              </a:rPr>
              <a:t>l</a:t>
            </a:r>
            <a:r>
              <a:rPr lang="en-US" baseline="-25000" dirty="0" err="1"/>
              <a:t>min</a:t>
            </a:r>
            <a:r>
              <a:rPr lang="en-US" dirty="0"/>
              <a:t> </a:t>
            </a:r>
            <a:endParaRPr lang="en-US" i="1" dirty="0"/>
          </a:p>
          <a:p>
            <a:endParaRPr lang="en-US" dirty="0"/>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10" name="Audio 9">
            <a:hlinkClick r:id="" action="ppaction://media"/>
            <a:extLst>
              <a:ext uri="{FF2B5EF4-FFF2-40B4-BE49-F238E27FC236}">
                <a16:creationId xmlns:a16="http://schemas.microsoft.com/office/drawing/2014/main" id="{3311D7AE-CC4A-44A6-B351-8CDAE17BFC3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mc:Choice xmlns:p14="http://schemas.microsoft.com/office/powerpoint/2010/main" Requires="p14">
      <p:transition spd="slow" p14:dur="2000" advTm="127839"/>
    </mc:Choice>
    <mc:Fallback>
      <p:transition spd="slow" advTm="127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definite matrices are invertible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If all the eigenvalues of a matrix are positive,</a:t>
            </a:r>
            <a:br>
              <a:rPr lang="en-US" dirty="0"/>
            </a:br>
            <a:r>
              <a:rPr lang="en-US" dirty="0"/>
              <a:t>	the matrix is invertible</a:t>
            </a:r>
          </a:p>
          <a:p>
            <a:pPr lvl="1"/>
            <a:r>
              <a:rPr lang="en-US" dirty="0"/>
              <a:t>A matrix is non-invertible or singular if and only if 0 is an eigenvalue of that matrix</a:t>
            </a:r>
          </a:p>
          <a:p>
            <a:pPr lvl="1"/>
            <a:endParaRPr lang="en-US" dirty="0"/>
          </a:p>
          <a:p>
            <a:r>
              <a:rPr lang="en-US" dirty="0"/>
              <a:t>Many systems in engineering are positive definite by their very nature</a:t>
            </a:r>
          </a:p>
          <a:p>
            <a:pPr lvl="1"/>
            <a:r>
              <a:rPr lang="en-US" dirty="0"/>
              <a:t>Some systems not only are positive definite, but in addition,</a:t>
            </a:r>
            <a:br>
              <a:rPr lang="en-US" dirty="0"/>
            </a:br>
            <a:r>
              <a:rPr lang="en-US" dirty="0"/>
              <a:t>    the largest eigenvalue is much larger than all other eigenvalues</a:t>
            </a:r>
          </a:p>
          <a:p>
            <a:pPr lvl="1"/>
            <a:r>
              <a:rPr lang="en-US" dirty="0"/>
              <a:t>That is, </a:t>
            </a:r>
            <a:r>
              <a:rPr lang="en-US" i="1" dirty="0">
                <a:latin typeface="Symbol" panose="05050102010706020507" pitchFamily="18" charset="2"/>
              </a:rPr>
              <a:t>l</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l</a:t>
            </a:r>
            <a:r>
              <a:rPr lang="en-US" baseline="-25000" dirty="0">
                <a:latin typeface="Times New Roman" panose="02020603050405020304" pitchFamily="18" charset="0"/>
              </a:rPr>
              <a:t>2</a:t>
            </a:r>
            <a:r>
              <a:rPr lang="en-US" dirty="0">
                <a:latin typeface="Times New Roman" panose="02020603050405020304" pitchFamily="18" charset="0"/>
              </a:rPr>
              <a:t> &gt; </a:t>
            </a:r>
            <a:r>
              <a:rPr lang="en-US" i="1" dirty="0">
                <a:latin typeface="Symbol" panose="05050102010706020507" pitchFamily="18" charset="2"/>
              </a:rPr>
              <a:t>l</a:t>
            </a:r>
            <a:r>
              <a:rPr lang="en-US" baseline="-25000" dirty="0"/>
              <a:t>3</a:t>
            </a:r>
            <a:r>
              <a:rPr lang="en-US" dirty="0">
                <a:latin typeface="Times New Roman" panose="02020603050405020304" pitchFamily="18" charset="0"/>
              </a:rPr>
              <a:t> &gt;</a:t>
            </a:r>
            <a:r>
              <a:rPr lang="en-US" i="1" dirty="0">
                <a:latin typeface="Times New Roman" panose="02020603050405020304" pitchFamily="18" charset="0"/>
              </a:rPr>
              <a:t> </a:t>
            </a:r>
            <a:r>
              <a:rPr lang="en-US" dirty="0">
                <a:latin typeface="Times New Roman" panose="02020603050405020304" pitchFamily="18" charset="0"/>
              </a:rPr>
              <a:t>··· </a:t>
            </a:r>
            <a:endParaRPr lang="en-US" dirty="0"/>
          </a:p>
          <a:p>
            <a:pPr lvl="1"/>
            <a:endParaRPr lang="en-US" dirty="0"/>
          </a:p>
          <a:p>
            <a:pPr marL="0" indent="0">
              <a:buNone/>
            </a:pPr>
            <a:endParaRPr lang="en-US" b="1"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pic>
        <p:nvPicPr>
          <p:cNvPr id="6" name="Audio 5">
            <a:hlinkClick r:id="" action="ppaction://media"/>
            <a:extLst>
              <a:ext uri="{FF2B5EF4-FFF2-40B4-BE49-F238E27FC236}">
                <a16:creationId xmlns:a16="http://schemas.microsoft.com/office/drawing/2014/main" id="{D35B23AE-CB3A-43F2-95AF-AECA2AC5A86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3256864"/>
      </p:ext>
    </p:extLst>
  </p:cSld>
  <p:clrMapOvr>
    <a:masterClrMapping/>
  </p:clrMapOvr>
  <mc:AlternateContent xmlns:mc="http://schemas.openxmlformats.org/markup-compatibility/2006">
    <mc:Choice xmlns:p14="http://schemas.microsoft.com/office/powerpoint/2010/main" Requires="p14">
      <p:transition spd="slow" p14:dur="2000" advTm="62821"/>
    </mc:Choice>
    <mc:Fallback>
      <p:transition spd="slow" advTm="6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maximum eigenvalue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if </a:t>
            </a:r>
            <a:r>
              <a:rPr lang="en-US" i="1" dirty="0">
                <a:latin typeface="Times New Roman" panose="02020603050405020304" pitchFamily="18" charset="0"/>
              </a:rPr>
              <a:t>A</a:t>
            </a:r>
            <a:r>
              <a:rPr lang="en-US" dirty="0"/>
              <a:t> is any real matrix, then </a:t>
            </a:r>
            <a:r>
              <a:rPr lang="en-US" i="1" dirty="0">
                <a:latin typeface="Times New Roman" panose="02020603050405020304" pitchFamily="18" charset="0"/>
              </a:rPr>
              <a:t>AA</a:t>
            </a:r>
            <a:r>
              <a:rPr lang="en-US" baseline="30000" dirty="0">
                <a:latin typeface="Times New Roman" panose="02020603050405020304" pitchFamily="18" charset="0"/>
              </a:rPr>
              <a:t>T</a:t>
            </a:r>
            <a:r>
              <a:rPr lang="en-US" dirty="0"/>
              <a:t> and </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dirty="0"/>
              <a:t> must both be positive semi-definite:</a:t>
            </a:r>
          </a:p>
          <a:p>
            <a:endParaRPr lang="en-US" dirty="0"/>
          </a:p>
          <a:p>
            <a:endParaRPr lang="en-US" dirty="0"/>
          </a:p>
          <a:p>
            <a:endParaRPr lang="en-US" dirty="0"/>
          </a:p>
          <a:p>
            <a:pPr lvl="1"/>
            <a:r>
              <a:rPr lang="en-US" dirty="0"/>
              <a:t>Now, all eigenvalues of a symmetric matrix are real</a:t>
            </a:r>
          </a:p>
          <a:p>
            <a:pPr lvl="2"/>
            <a:r>
              <a:rPr lang="en-US" dirty="0"/>
              <a:t>Suppose that </a:t>
            </a:r>
            <a:r>
              <a:rPr lang="en-US" dirty="0">
                <a:latin typeface="Times New Roman" panose="02020603050405020304" pitchFamily="18" charset="0"/>
              </a:rPr>
              <a:t>(</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i="1" dirty="0" err="1">
                <a:latin typeface="Symbol" panose="05050102010706020507" pitchFamily="18" charset="2"/>
              </a:rPr>
              <a:t>l</a:t>
            </a:r>
            <a:r>
              <a:rPr lang="en-US" b="1" dirty="0" err="1">
                <a:latin typeface="Times New Roman" panose="02020603050405020304" pitchFamily="18" charset="0"/>
              </a:rPr>
              <a:t>u</a:t>
            </a:r>
            <a:endParaRPr lang="en-US" dirty="0">
              <a:latin typeface="Times New Roman" panose="02020603050405020304" pitchFamily="18" charset="0"/>
            </a:endParaRPr>
          </a:p>
          <a:p>
            <a:pPr lvl="2"/>
            <a:r>
              <a:rPr lang="en-US" dirty="0"/>
              <a:t>Then </a:t>
            </a:r>
          </a:p>
          <a:p>
            <a:pPr lvl="2"/>
            <a:endParaRPr lang="en-US" dirty="0"/>
          </a:p>
          <a:p>
            <a:pPr lvl="2"/>
            <a:endParaRPr lang="en-US" dirty="0"/>
          </a:p>
          <a:p>
            <a:pPr lvl="2"/>
            <a:r>
              <a:rPr lang="en-US" dirty="0"/>
              <a:t>However, </a:t>
            </a:r>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a:extLst>
              <a:ext uri="{FF2B5EF4-FFF2-40B4-BE49-F238E27FC236}">
                <a16:creationId xmlns:a16="http://schemas.microsoft.com/office/drawing/2014/main" id="{A05B10C1-B638-4082-A62F-328135093917}"/>
              </a:ext>
            </a:extLst>
          </p:cNvPr>
          <p:cNvGraphicFramePr>
            <a:graphicFrameLocks noChangeAspect="1"/>
          </p:cNvGraphicFramePr>
          <p:nvPr>
            <p:extLst>
              <p:ext uri="{D42A27DB-BD31-4B8C-83A1-F6EECF244321}">
                <p14:modId xmlns:p14="http://schemas.microsoft.com/office/powerpoint/2010/main" val="3585434136"/>
              </p:ext>
            </p:extLst>
          </p:nvPr>
        </p:nvGraphicFramePr>
        <p:xfrm>
          <a:off x="2560347" y="2437687"/>
          <a:ext cx="884237" cy="561975"/>
        </p:xfrm>
        <a:graphic>
          <a:graphicData uri="http://schemas.openxmlformats.org/presentationml/2006/ole">
            <mc:AlternateContent xmlns:mc="http://schemas.openxmlformats.org/markup-compatibility/2006">
              <mc:Choice xmlns:v="urn:schemas-microsoft-com:vml" Requires="v">
                <p:oleObj name="Equation" r:id="rId5" imgW="419040" imgH="266400" progId="Equation.DSMT4">
                  <p:embed/>
                </p:oleObj>
              </mc:Choice>
              <mc:Fallback>
                <p:oleObj name="Equation" r:id="rId5" imgW="419040" imgH="266400" progId="Equation.DSMT4">
                  <p:embed/>
                  <p:pic>
                    <p:nvPicPr>
                      <p:cNvPr id="9" name="Object 8">
                        <a:extLst>
                          <a:ext uri="{FF2B5EF4-FFF2-40B4-BE49-F238E27FC236}">
                            <a16:creationId xmlns:a16="http://schemas.microsoft.com/office/drawing/2014/main" id="{C152DE24-8A39-462B-BEB8-D9FBDE7F18F4}"/>
                          </a:ext>
                        </a:extLst>
                      </p:cNvPr>
                      <p:cNvPicPr/>
                      <p:nvPr/>
                    </p:nvPicPr>
                    <p:blipFill>
                      <a:blip r:embed="rId6"/>
                      <a:stretch>
                        <a:fillRect/>
                      </a:stretch>
                    </p:blipFill>
                    <p:spPr>
                      <a:xfrm>
                        <a:off x="2560347" y="2437687"/>
                        <a:ext cx="884237" cy="5619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9E8AE46-20FC-4806-8459-71E980278933}"/>
              </a:ext>
            </a:extLst>
          </p:cNvPr>
          <p:cNvGraphicFramePr>
            <a:graphicFrameLocks noChangeAspect="1"/>
          </p:cNvGraphicFramePr>
          <p:nvPr>
            <p:extLst>
              <p:ext uri="{D42A27DB-BD31-4B8C-83A1-F6EECF244321}">
                <p14:modId xmlns:p14="http://schemas.microsoft.com/office/powerpoint/2010/main" val="1398702942"/>
              </p:ext>
            </p:extLst>
          </p:nvPr>
        </p:nvGraphicFramePr>
        <p:xfrm>
          <a:off x="3465513" y="2438444"/>
          <a:ext cx="1312862" cy="561975"/>
        </p:xfrm>
        <a:graphic>
          <a:graphicData uri="http://schemas.openxmlformats.org/presentationml/2006/ole">
            <mc:AlternateContent xmlns:mc="http://schemas.openxmlformats.org/markup-compatibility/2006">
              <mc:Choice xmlns:v="urn:schemas-microsoft-com:vml" Requires="v">
                <p:oleObj name="Equation" r:id="rId7" imgW="622080" imgH="266400" progId="Equation.DSMT4">
                  <p:embed/>
                </p:oleObj>
              </mc:Choice>
              <mc:Fallback>
                <p:oleObj name="Equation" r:id="rId7" imgW="622080" imgH="266400" progId="Equation.DSMT4">
                  <p:embed/>
                  <p:pic>
                    <p:nvPicPr>
                      <p:cNvPr id="10" name="Object 9">
                        <a:extLst>
                          <a:ext uri="{FF2B5EF4-FFF2-40B4-BE49-F238E27FC236}">
                            <a16:creationId xmlns:a16="http://schemas.microsoft.com/office/drawing/2014/main" id="{A05B10C1-B638-4082-A62F-328135093917}"/>
                          </a:ext>
                        </a:extLst>
                      </p:cNvPr>
                      <p:cNvPicPr/>
                      <p:nvPr/>
                    </p:nvPicPr>
                    <p:blipFill>
                      <a:blip r:embed="rId8"/>
                      <a:stretch>
                        <a:fillRect/>
                      </a:stretch>
                    </p:blipFill>
                    <p:spPr>
                      <a:xfrm>
                        <a:off x="3465513" y="2438444"/>
                        <a:ext cx="1312862" cy="5619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DF79E67-B9DA-4D97-9E8A-04A8A660AB40}"/>
              </a:ext>
            </a:extLst>
          </p:cNvPr>
          <p:cNvGraphicFramePr>
            <a:graphicFrameLocks noChangeAspect="1"/>
          </p:cNvGraphicFramePr>
          <p:nvPr>
            <p:extLst>
              <p:ext uri="{D42A27DB-BD31-4B8C-83A1-F6EECF244321}">
                <p14:modId xmlns:p14="http://schemas.microsoft.com/office/powerpoint/2010/main" val="1232321990"/>
              </p:ext>
            </p:extLst>
          </p:nvPr>
        </p:nvGraphicFramePr>
        <p:xfrm>
          <a:off x="4799304" y="2544842"/>
          <a:ext cx="777875" cy="347663"/>
        </p:xfrm>
        <a:graphic>
          <a:graphicData uri="http://schemas.openxmlformats.org/presentationml/2006/ole">
            <mc:AlternateContent xmlns:mc="http://schemas.openxmlformats.org/markup-compatibility/2006">
              <mc:Choice xmlns:v="urn:schemas-microsoft-com:vml" Requires="v">
                <p:oleObj name="Equation" r:id="rId9" imgW="368280" imgH="164880" progId="Equation.DSMT4">
                  <p:embed/>
                </p:oleObj>
              </mc:Choice>
              <mc:Fallback>
                <p:oleObj name="Equation" r:id="rId9" imgW="368280" imgH="164880" progId="Equation.DSMT4">
                  <p:embed/>
                  <p:pic>
                    <p:nvPicPr>
                      <p:cNvPr id="12" name="Object 11">
                        <a:extLst>
                          <a:ext uri="{FF2B5EF4-FFF2-40B4-BE49-F238E27FC236}">
                            <a16:creationId xmlns:a16="http://schemas.microsoft.com/office/drawing/2014/main" id="{D9E8AE46-20FC-4806-8459-71E980278933}"/>
                          </a:ext>
                        </a:extLst>
                      </p:cNvPr>
                      <p:cNvPicPr/>
                      <p:nvPr/>
                    </p:nvPicPr>
                    <p:blipFill>
                      <a:blip r:embed="rId10"/>
                      <a:stretch>
                        <a:fillRect/>
                      </a:stretch>
                    </p:blipFill>
                    <p:spPr>
                      <a:xfrm>
                        <a:off x="4799304" y="2544842"/>
                        <a:ext cx="777875" cy="3476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836A1C9-6C34-4760-ABEC-FCFAF809EFD3}"/>
              </a:ext>
            </a:extLst>
          </p:cNvPr>
          <p:cNvGraphicFramePr>
            <a:graphicFrameLocks noChangeAspect="1"/>
          </p:cNvGraphicFramePr>
          <p:nvPr>
            <p:extLst>
              <p:ext uri="{D42A27DB-BD31-4B8C-83A1-F6EECF244321}">
                <p14:modId xmlns:p14="http://schemas.microsoft.com/office/powerpoint/2010/main" val="374577360"/>
              </p:ext>
            </p:extLst>
          </p:nvPr>
        </p:nvGraphicFramePr>
        <p:xfrm>
          <a:off x="2560346" y="3008393"/>
          <a:ext cx="884237" cy="561975"/>
        </p:xfrm>
        <a:graphic>
          <a:graphicData uri="http://schemas.openxmlformats.org/presentationml/2006/ole">
            <mc:AlternateContent xmlns:mc="http://schemas.openxmlformats.org/markup-compatibility/2006">
              <mc:Choice xmlns:v="urn:schemas-microsoft-com:vml" Requires="v">
                <p:oleObj name="Equation" r:id="rId11" imgW="419040" imgH="266400" progId="Equation.DSMT4">
                  <p:embed/>
                </p:oleObj>
              </mc:Choice>
              <mc:Fallback>
                <p:oleObj name="Equation" r:id="rId11" imgW="419040" imgH="266400" progId="Equation.DSMT4">
                  <p:embed/>
                  <p:pic>
                    <p:nvPicPr>
                      <p:cNvPr id="10" name="Object 9">
                        <a:extLst>
                          <a:ext uri="{FF2B5EF4-FFF2-40B4-BE49-F238E27FC236}">
                            <a16:creationId xmlns:a16="http://schemas.microsoft.com/office/drawing/2014/main" id="{A05B10C1-B638-4082-A62F-328135093917}"/>
                          </a:ext>
                        </a:extLst>
                      </p:cNvPr>
                      <p:cNvPicPr/>
                      <p:nvPr/>
                    </p:nvPicPr>
                    <p:blipFill>
                      <a:blip r:embed="rId12"/>
                      <a:stretch>
                        <a:fillRect/>
                      </a:stretch>
                    </p:blipFill>
                    <p:spPr>
                      <a:xfrm>
                        <a:off x="2560346" y="3008393"/>
                        <a:ext cx="884237" cy="5619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39EBEC8-0CB7-40E6-8A7A-4160DD81B053}"/>
              </a:ext>
            </a:extLst>
          </p:cNvPr>
          <p:cNvGraphicFramePr>
            <a:graphicFrameLocks noChangeAspect="1"/>
          </p:cNvGraphicFramePr>
          <p:nvPr>
            <p:extLst>
              <p:ext uri="{D42A27DB-BD31-4B8C-83A1-F6EECF244321}">
                <p14:modId xmlns:p14="http://schemas.microsoft.com/office/powerpoint/2010/main" val="2457223140"/>
              </p:ext>
            </p:extLst>
          </p:nvPr>
        </p:nvGraphicFramePr>
        <p:xfrm>
          <a:off x="3486442" y="2999662"/>
          <a:ext cx="1312862" cy="561975"/>
        </p:xfrm>
        <a:graphic>
          <a:graphicData uri="http://schemas.openxmlformats.org/presentationml/2006/ole">
            <mc:AlternateContent xmlns:mc="http://schemas.openxmlformats.org/markup-compatibility/2006">
              <mc:Choice xmlns:v="urn:schemas-microsoft-com:vml" Requires="v">
                <p:oleObj name="Equation" r:id="rId13" imgW="622080" imgH="266400" progId="Equation.DSMT4">
                  <p:embed/>
                </p:oleObj>
              </mc:Choice>
              <mc:Fallback>
                <p:oleObj name="Equation" r:id="rId13" imgW="622080" imgH="266400" progId="Equation.DSMT4">
                  <p:embed/>
                  <p:pic>
                    <p:nvPicPr>
                      <p:cNvPr id="12" name="Object 11">
                        <a:extLst>
                          <a:ext uri="{FF2B5EF4-FFF2-40B4-BE49-F238E27FC236}">
                            <a16:creationId xmlns:a16="http://schemas.microsoft.com/office/drawing/2014/main" id="{D9E8AE46-20FC-4806-8459-71E980278933}"/>
                          </a:ext>
                        </a:extLst>
                      </p:cNvPr>
                      <p:cNvPicPr/>
                      <p:nvPr/>
                    </p:nvPicPr>
                    <p:blipFill>
                      <a:blip r:embed="rId14"/>
                      <a:stretch>
                        <a:fillRect/>
                      </a:stretch>
                    </p:blipFill>
                    <p:spPr>
                      <a:xfrm>
                        <a:off x="3486442" y="2999662"/>
                        <a:ext cx="1312862" cy="5619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DB55B6E5-82A4-4664-91AD-701D32A8A543}"/>
              </a:ext>
            </a:extLst>
          </p:cNvPr>
          <p:cNvGraphicFramePr>
            <a:graphicFrameLocks noChangeAspect="1"/>
          </p:cNvGraphicFramePr>
          <p:nvPr>
            <p:extLst>
              <p:ext uri="{D42A27DB-BD31-4B8C-83A1-F6EECF244321}">
                <p14:modId xmlns:p14="http://schemas.microsoft.com/office/powerpoint/2010/main" val="1428443194"/>
              </p:ext>
            </p:extLst>
          </p:nvPr>
        </p:nvGraphicFramePr>
        <p:xfrm>
          <a:off x="4829175" y="3014706"/>
          <a:ext cx="804863" cy="347663"/>
        </p:xfrm>
        <a:graphic>
          <a:graphicData uri="http://schemas.openxmlformats.org/presentationml/2006/ole">
            <mc:AlternateContent xmlns:mc="http://schemas.openxmlformats.org/markup-compatibility/2006">
              <mc:Choice xmlns:v="urn:schemas-microsoft-com:vml" Requires="v">
                <p:oleObj name="Equation" r:id="rId15" imgW="380880" imgH="164880" progId="Equation.DSMT4">
                  <p:embed/>
                </p:oleObj>
              </mc:Choice>
              <mc:Fallback>
                <p:oleObj name="Equation" r:id="rId15" imgW="380880" imgH="164880" progId="Equation.DSMT4">
                  <p:embed/>
                  <p:pic>
                    <p:nvPicPr>
                      <p:cNvPr id="15" name="Object 14">
                        <a:extLst>
                          <a:ext uri="{FF2B5EF4-FFF2-40B4-BE49-F238E27FC236}">
                            <a16:creationId xmlns:a16="http://schemas.microsoft.com/office/drawing/2014/main" id="{ADF79E67-B9DA-4D97-9E8A-04A8A660AB40}"/>
                          </a:ext>
                        </a:extLst>
                      </p:cNvPr>
                      <p:cNvPicPr/>
                      <p:nvPr/>
                    </p:nvPicPr>
                    <p:blipFill>
                      <a:blip r:embed="rId16"/>
                      <a:stretch>
                        <a:fillRect/>
                      </a:stretch>
                    </p:blipFill>
                    <p:spPr>
                      <a:xfrm>
                        <a:off x="4829175" y="3014706"/>
                        <a:ext cx="804863" cy="34766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6905389B-E41C-46E7-8D69-68F29FD453F5}"/>
              </a:ext>
            </a:extLst>
          </p:cNvPr>
          <p:cNvGraphicFramePr>
            <a:graphicFrameLocks noChangeAspect="1"/>
          </p:cNvGraphicFramePr>
          <p:nvPr>
            <p:extLst>
              <p:ext uri="{D42A27DB-BD31-4B8C-83A1-F6EECF244321}">
                <p14:modId xmlns:p14="http://schemas.microsoft.com/office/powerpoint/2010/main" val="3133528691"/>
              </p:ext>
            </p:extLst>
          </p:nvPr>
        </p:nvGraphicFramePr>
        <p:xfrm>
          <a:off x="2268318" y="4251325"/>
          <a:ext cx="2224088" cy="506413"/>
        </p:xfrm>
        <a:graphic>
          <a:graphicData uri="http://schemas.openxmlformats.org/presentationml/2006/ole">
            <mc:AlternateContent xmlns:mc="http://schemas.openxmlformats.org/markup-compatibility/2006">
              <mc:Choice xmlns:v="urn:schemas-microsoft-com:vml" Requires="v">
                <p:oleObj name="Equation" r:id="rId17" imgW="1054080" imgH="241200" progId="Equation.DSMT4">
                  <p:embed/>
                </p:oleObj>
              </mc:Choice>
              <mc:Fallback>
                <p:oleObj name="Equation" r:id="rId17" imgW="1054080" imgH="241200" progId="Equation.DSMT4">
                  <p:embed/>
                  <p:pic>
                    <p:nvPicPr>
                      <p:cNvPr id="10" name="Object 9">
                        <a:extLst>
                          <a:ext uri="{FF2B5EF4-FFF2-40B4-BE49-F238E27FC236}">
                            <a16:creationId xmlns:a16="http://schemas.microsoft.com/office/drawing/2014/main" id="{A05B10C1-B638-4082-A62F-328135093917}"/>
                          </a:ext>
                        </a:extLst>
                      </p:cNvPr>
                      <p:cNvPicPr/>
                      <p:nvPr/>
                    </p:nvPicPr>
                    <p:blipFill>
                      <a:blip r:embed="rId18"/>
                      <a:stretch>
                        <a:fillRect/>
                      </a:stretch>
                    </p:blipFill>
                    <p:spPr>
                      <a:xfrm>
                        <a:off x="2268318" y="4251325"/>
                        <a:ext cx="2224088" cy="506413"/>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9F003233-E570-4A27-B1EB-2279B345CE9C}"/>
              </a:ext>
            </a:extLst>
          </p:cNvPr>
          <p:cNvGraphicFramePr>
            <a:graphicFrameLocks noChangeAspect="1"/>
          </p:cNvGraphicFramePr>
          <p:nvPr>
            <p:extLst>
              <p:ext uri="{D42A27DB-BD31-4B8C-83A1-F6EECF244321}">
                <p14:modId xmlns:p14="http://schemas.microsoft.com/office/powerpoint/2010/main" val="260112973"/>
              </p:ext>
            </p:extLst>
          </p:nvPr>
        </p:nvGraphicFramePr>
        <p:xfrm>
          <a:off x="2765894" y="5282967"/>
          <a:ext cx="3001962" cy="668338"/>
        </p:xfrm>
        <a:graphic>
          <a:graphicData uri="http://schemas.openxmlformats.org/presentationml/2006/ole">
            <mc:AlternateContent xmlns:mc="http://schemas.openxmlformats.org/markup-compatibility/2006">
              <mc:Choice xmlns:v="urn:schemas-microsoft-com:vml" Requires="v">
                <p:oleObj name="Equation" r:id="rId19" imgW="1422360" imgH="317160" progId="Equation.DSMT4">
                  <p:embed/>
                </p:oleObj>
              </mc:Choice>
              <mc:Fallback>
                <p:oleObj name="Equation" r:id="rId19" imgW="1422360" imgH="317160" progId="Equation.DSMT4">
                  <p:embed/>
                  <p:pic>
                    <p:nvPicPr>
                      <p:cNvPr id="19" name="Object 18">
                        <a:extLst>
                          <a:ext uri="{FF2B5EF4-FFF2-40B4-BE49-F238E27FC236}">
                            <a16:creationId xmlns:a16="http://schemas.microsoft.com/office/drawing/2014/main" id="{6905389B-E41C-46E7-8D69-68F29FD453F5}"/>
                          </a:ext>
                        </a:extLst>
                      </p:cNvPr>
                      <p:cNvPicPr/>
                      <p:nvPr/>
                    </p:nvPicPr>
                    <p:blipFill>
                      <a:blip r:embed="rId20"/>
                      <a:stretch>
                        <a:fillRect/>
                      </a:stretch>
                    </p:blipFill>
                    <p:spPr>
                      <a:xfrm>
                        <a:off x="2765894" y="5282967"/>
                        <a:ext cx="3001962" cy="668338"/>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F7821DA5-6BEA-4885-B4CF-45C109C8FF01}"/>
              </a:ext>
            </a:extLst>
          </p:cNvPr>
          <p:cNvGraphicFramePr>
            <a:graphicFrameLocks noChangeAspect="1"/>
          </p:cNvGraphicFramePr>
          <p:nvPr>
            <p:extLst>
              <p:ext uri="{D42A27DB-BD31-4B8C-83A1-F6EECF244321}">
                <p14:modId xmlns:p14="http://schemas.microsoft.com/office/powerpoint/2010/main" val="3531712627"/>
              </p:ext>
            </p:extLst>
          </p:nvPr>
        </p:nvGraphicFramePr>
        <p:xfrm>
          <a:off x="3415952" y="4663966"/>
          <a:ext cx="1982788" cy="506413"/>
        </p:xfrm>
        <a:graphic>
          <a:graphicData uri="http://schemas.openxmlformats.org/presentationml/2006/ole">
            <mc:AlternateContent xmlns:mc="http://schemas.openxmlformats.org/markup-compatibility/2006">
              <mc:Choice xmlns:v="urn:schemas-microsoft-com:vml" Requires="v">
                <p:oleObj name="Equation" r:id="rId21" imgW="939600" imgH="241200" progId="Equation.DSMT4">
                  <p:embed/>
                </p:oleObj>
              </mc:Choice>
              <mc:Fallback>
                <p:oleObj name="Equation" r:id="rId21" imgW="939600" imgH="241200" progId="Equation.DSMT4">
                  <p:embed/>
                  <p:pic>
                    <p:nvPicPr>
                      <p:cNvPr id="19" name="Object 18">
                        <a:extLst>
                          <a:ext uri="{FF2B5EF4-FFF2-40B4-BE49-F238E27FC236}">
                            <a16:creationId xmlns:a16="http://schemas.microsoft.com/office/drawing/2014/main" id="{6905389B-E41C-46E7-8D69-68F29FD453F5}"/>
                          </a:ext>
                        </a:extLst>
                      </p:cNvPr>
                      <p:cNvPicPr/>
                      <p:nvPr/>
                    </p:nvPicPr>
                    <p:blipFill>
                      <a:blip r:embed="rId22"/>
                      <a:stretch>
                        <a:fillRect/>
                      </a:stretch>
                    </p:blipFill>
                    <p:spPr>
                      <a:xfrm>
                        <a:off x="3415952" y="4663966"/>
                        <a:ext cx="1982788" cy="5064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5B3E2B53-C470-4BC3-A134-7B95A0BCD153}"/>
              </a:ext>
            </a:extLst>
          </p:cNvPr>
          <p:cNvGraphicFramePr>
            <a:graphicFrameLocks noChangeAspect="1"/>
          </p:cNvGraphicFramePr>
          <p:nvPr>
            <p:extLst>
              <p:ext uri="{D42A27DB-BD31-4B8C-83A1-F6EECF244321}">
                <p14:modId xmlns:p14="http://schemas.microsoft.com/office/powerpoint/2010/main" val="2711000820"/>
              </p:ext>
            </p:extLst>
          </p:nvPr>
        </p:nvGraphicFramePr>
        <p:xfrm>
          <a:off x="3902366" y="5902325"/>
          <a:ext cx="1285875" cy="454025"/>
        </p:xfrm>
        <a:graphic>
          <a:graphicData uri="http://schemas.openxmlformats.org/presentationml/2006/ole">
            <mc:AlternateContent xmlns:mc="http://schemas.openxmlformats.org/markup-compatibility/2006">
              <mc:Choice xmlns:v="urn:schemas-microsoft-com:vml" Requires="v">
                <p:oleObj name="Equation" r:id="rId23" imgW="609480" imgH="215640" progId="Equation.DSMT4">
                  <p:embed/>
                </p:oleObj>
              </mc:Choice>
              <mc:Fallback>
                <p:oleObj name="Equation" r:id="rId23" imgW="609480" imgH="215640" progId="Equation.DSMT4">
                  <p:embed/>
                  <p:pic>
                    <p:nvPicPr>
                      <p:cNvPr id="20" name="Object 19">
                        <a:extLst>
                          <a:ext uri="{FF2B5EF4-FFF2-40B4-BE49-F238E27FC236}">
                            <a16:creationId xmlns:a16="http://schemas.microsoft.com/office/drawing/2014/main" id="{9F003233-E570-4A27-B1EB-2279B345CE9C}"/>
                          </a:ext>
                        </a:extLst>
                      </p:cNvPr>
                      <p:cNvPicPr/>
                      <p:nvPr/>
                    </p:nvPicPr>
                    <p:blipFill>
                      <a:blip r:embed="rId24"/>
                      <a:stretch>
                        <a:fillRect/>
                      </a:stretch>
                    </p:blipFill>
                    <p:spPr>
                      <a:xfrm>
                        <a:off x="3902366" y="5902325"/>
                        <a:ext cx="1285875" cy="4540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C8E08725-D746-41FE-8094-542EB58DF1B8}"/>
              </a:ext>
            </a:extLst>
          </p:cNvPr>
          <p:cNvGraphicFramePr>
            <a:graphicFrameLocks noChangeAspect="1"/>
          </p:cNvGraphicFramePr>
          <p:nvPr>
            <p:extLst>
              <p:ext uri="{D42A27DB-BD31-4B8C-83A1-F6EECF244321}">
                <p14:modId xmlns:p14="http://schemas.microsoft.com/office/powerpoint/2010/main" val="2994412677"/>
              </p:ext>
            </p:extLst>
          </p:nvPr>
        </p:nvGraphicFramePr>
        <p:xfrm>
          <a:off x="5197984" y="5854234"/>
          <a:ext cx="1339850" cy="508000"/>
        </p:xfrm>
        <a:graphic>
          <a:graphicData uri="http://schemas.openxmlformats.org/presentationml/2006/ole">
            <mc:AlternateContent xmlns:mc="http://schemas.openxmlformats.org/markup-compatibility/2006">
              <mc:Choice xmlns:v="urn:schemas-microsoft-com:vml" Requires="v">
                <p:oleObj name="Equation" r:id="rId25" imgW="634680" imgH="241200" progId="Equation.DSMT4">
                  <p:embed/>
                </p:oleObj>
              </mc:Choice>
              <mc:Fallback>
                <p:oleObj name="Equation" r:id="rId25" imgW="634680" imgH="241200" progId="Equation.DSMT4">
                  <p:embed/>
                  <p:pic>
                    <p:nvPicPr>
                      <p:cNvPr id="22" name="Object 21">
                        <a:extLst>
                          <a:ext uri="{FF2B5EF4-FFF2-40B4-BE49-F238E27FC236}">
                            <a16:creationId xmlns:a16="http://schemas.microsoft.com/office/drawing/2014/main" id="{5B3E2B53-C470-4BC3-A134-7B95A0BCD153}"/>
                          </a:ext>
                        </a:extLst>
                      </p:cNvPr>
                      <p:cNvPicPr/>
                      <p:nvPr/>
                    </p:nvPicPr>
                    <p:blipFill>
                      <a:blip r:embed="rId26"/>
                      <a:stretch>
                        <a:fillRect/>
                      </a:stretch>
                    </p:blipFill>
                    <p:spPr>
                      <a:xfrm>
                        <a:off x="5197984" y="5854234"/>
                        <a:ext cx="1339850" cy="5080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C7AC9BF3-281D-4583-8590-5DD6E207A784}"/>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6989665"/>
      </p:ext>
    </p:extLst>
  </p:cSld>
  <p:clrMapOvr>
    <a:masterClrMapping/>
  </p:clrMapOvr>
  <mc:AlternateContent xmlns:mc="http://schemas.openxmlformats.org/markup-compatibility/2006">
    <mc:Choice xmlns:p14="http://schemas.microsoft.com/office/powerpoint/2010/main" Requires="p14">
      <p:transition spd="slow" p14:dur="2000" advTm="177568"/>
    </mc:Choice>
    <mc:Fallback>
      <p:transition spd="slow" advTm="17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maximum eigenvalue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Additionally, if </a:t>
            </a:r>
            <a:r>
              <a:rPr lang="en-US" i="1" dirty="0">
                <a:latin typeface="Times New Roman" panose="02020603050405020304" pitchFamily="18" charset="0"/>
              </a:rPr>
              <a:t>A</a:t>
            </a:r>
            <a:r>
              <a:rPr lang="en-US" i="1" dirty="0"/>
              <a:t> </a:t>
            </a:r>
            <a:r>
              <a:rPr lang="en-US" dirty="0"/>
              <a:t>is invertible, then </a:t>
            </a:r>
            <a:r>
              <a:rPr lang="en-US" i="1" dirty="0">
                <a:latin typeface="Times New Roman" panose="02020603050405020304" pitchFamily="18" charset="0"/>
              </a:rPr>
              <a:t>AA</a:t>
            </a:r>
            <a:r>
              <a:rPr lang="en-US" baseline="30000" dirty="0">
                <a:latin typeface="Times New Roman" panose="02020603050405020304" pitchFamily="18" charset="0"/>
              </a:rPr>
              <a:t>T</a:t>
            </a:r>
            <a:r>
              <a:rPr lang="en-US" dirty="0"/>
              <a:t> and </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dirty="0"/>
              <a:t> must both be positive definite, for </a:t>
            </a:r>
            <a:r>
              <a:rPr lang="en-US" dirty="0">
                <a:latin typeface="Times New Roman" panose="02020603050405020304" pitchFamily="18" charset="0"/>
              </a:rPr>
              <a:t>0</a:t>
            </a:r>
            <a:r>
              <a:rPr lang="en-US" dirty="0"/>
              <a:t> cannot be an eigenvalue</a:t>
            </a:r>
          </a:p>
          <a:p>
            <a:endParaRPr lang="en-US" dirty="0"/>
          </a:p>
          <a:p>
            <a:r>
              <a:rPr lang="en-US" dirty="0"/>
              <a:t>You can do the same with the conjugate transpose with complex matrices</a:t>
            </a:r>
          </a:p>
          <a:p>
            <a:endParaRPr lang="en-US" dirty="0"/>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pic>
        <p:nvPicPr>
          <p:cNvPr id="6" name="Audio 5">
            <a:hlinkClick r:id="" action="ppaction://media"/>
            <a:extLst>
              <a:ext uri="{FF2B5EF4-FFF2-40B4-BE49-F238E27FC236}">
                <a16:creationId xmlns:a16="http://schemas.microsoft.com/office/drawing/2014/main" id="{80BEA265-E922-4C4F-B879-4555E72789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57085002"/>
      </p:ext>
    </p:extLst>
  </p:cSld>
  <p:clrMapOvr>
    <a:masterClrMapping/>
  </p:clrMapOvr>
  <mc:AlternateContent xmlns:mc="http://schemas.openxmlformats.org/markup-compatibility/2006">
    <mc:Choice xmlns:p14="http://schemas.microsoft.com/office/powerpoint/2010/main" Requires="p14">
      <p:transition spd="slow" p14:dur="2000" advTm="30849"/>
    </mc:Choice>
    <mc:Fallback>
      <p:transition spd="slow" advTm="30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maximum eigenvalue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Question: How do we find just the maximum eigenvalue?</a:t>
            </a:r>
          </a:p>
          <a:p>
            <a:pPr lvl="1"/>
            <a:r>
              <a:rPr lang="en-US" dirty="0"/>
              <a:t>Start with a randomly generated normalized vector</a:t>
            </a:r>
          </a:p>
          <a:p>
            <a:pPr lvl="1"/>
            <a:r>
              <a:rPr lang="en-US" dirty="0"/>
              <a:t>Because </a:t>
            </a:r>
            <a:r>
              <a:rPr lang="en-US" i="1" dirty="0">
                <a:latin typeface="Times New Roman" panose="02020603050405020304" pitchFamily="18" charset="0"/>
              </a:rPr>
              <a:t>A</a:t>
            </a:r>
            <a:r>
              <a:rPr lang="en-US" dirty="0"/>
              <a:t> is positive semi-definite, it is self-adjoint,</a:t>
            </a:r>
            <a:br>
              <a:rPr lang="en-US" dirty="0"/>
            </a:br>
            <a:r>
              <a:rPr lang="en-US" dirty="0"/>
              <a:t>		so there is an orthonormal basis for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US" baseline="-25000" dirty="0">
              <a:latin typeface="Times New Roman" panose="02020603050405020304" pitchFamily="18" charset="0"/>
            </a:endParaRPr>
          </a:p>
          <a:p>
            <a:pPr lvl="1"/>
            <a:r>
              <a:rPr lang="en-US" dirty="0"/>
              <a:t>Thus, </a:t>
            </a:r>
          </a:p>
          <a:p>
            <a:pPr lvl="1"/>
            <a:endParaRPr lang="en-US" dirty="0"/>
          </a:p>
          <a:p>
            <a:pPr lvl="1"/>
            <a:endParaRPr lang="en-US" dirty="0"/>
          </a:p>
          <a:p>
            <a:pPr lvl="1"/>
            <a:endParaRPr lang="en-US" dirty="0"/>
          </a:p>
          <a:p>
            <a:pPr lvl="1"/>
            <a:endParaRPr lang="en-US" dirty="0"/>
          </a:p>
          <a:p>
            <a:pPr lvl="1"/>
            <a:endParaRPr lang="en-US" dirty="0"/>
          </a:p>
          <a:p>
            <a:pPr lvl="1"/>
            <a:r>
              <a:rPr lang="en-US" dirty="0"/>
              <a:t>The coefficient that will be magnified the most is that of </a:t>
            </a:r>
          </a:p>
          <a:p>
            <a:endParaRPr lang="en-US" dirty="0"/>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a:extLst>
              <a:ext uri="{FF2B5EF4-FFF2-40B4-BE49-F238E27FC236}">
                <a16:creationId xmlns:a16="http://schemas.microsoft.com/office/drawing/2014/main" id="{9F95F4D8-12BF-4D90-9C83-B7B2DD41CFDF}"/>
              </a:ext>
            </a:extLst>
          </p:cNvPr>
          <p:cNvGraphicFramePr>
            <a:graphicFrameLocks noChangeAspect="1"/>
          </p:cNvGraphicFramePr>
          <p:nvPr>
            <p:extLst>
              <p:ext uri="{D42A27DB-BD31-4B8C-83A1-F6EECF244321}">
                <p14:modId xmlns:p14="http://schemas.microsoft.com/office/powerpoint/2010/main" val="2328303000"/>
              </p:ext>
            </p:extLst>
          </p:nvPr>
        </p:nvGraphicFramePr>
        <p:xfrm>
          <a:off x="7118189" y="2017481"/>
          <a:ext cx="383886" cy="441614"/>
        </p:xfrm>
        <a:graphic>
          <a:graphicData uri="http://schemas.openxmlformats.org/presentationml/2006/ole">
            <mc:AlternateContent xmlns:mc="http://schemas.openxmlformats.org/markup-compatibility/2006">
              <mc:Choice xmlns:v="urn:schemas-microsoft-com:vml" Requires="v">
                <p:oleObj name="Equation" r:id="rId5" imgW="164880" imgH="190440" progId="Equation.DSMT4">
                  <p:embed/>
                </p:oleObj>
              </mc:Choice>
              <mc:Fallback>
                <p:oleObj name="Equation" r:id="rId5" imgW="164880" imgH="190440" progId="Equation.DSMT4">
                  <p:embed/>
                  <p:pic>
                    <p:nvPicPr>
                      <p:cNvPr id="11" name="Object 10">
                        <a:extLst>
                          <a:ext uri="{FF2B5EF4-FFF2-40B4-BE49-F238E27FC236}">
                            <a16:creationId xmlns:a16="http://schemas.microsoft.com/office/drawing/2014/main" id="{8C4D3CE0-F363-4C75-99B6-2F264AAE8E65}"/>
                          </a:ext>
                        </a:extLst>
                      </p:cNvPr>
                      <p:cNvPicPr/>
                      <p:nvPr/>
                    </p:nvPicPr>
                    <p:blipFill>
                      <a:blip r:embed="rId6"/>
                      <a:stretch>
                        <a:fillRect/>
                      </a:stretch>
                    </p:blipFill>
                    <p:spPr>
                      <a:xfrm>
                        <a:off x="7118189" y="2017481"/>
                        <a:ext cx="383886" cy="441614"/>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527C57B-817E-422E-9AED-611FC0C7AFCF}"/>
              </a:ext>
            </a:extLst>
          </p:cNvPr>
          <p:cNvGraphicFramePr>
            <a:graphicFrameLocks noChangeAspect="1"/>
          </p:cNvGraphicFramePr>
          <p:nvPr>
            <p:extLst>
              <p:ext uri="{D42A27DB-BD31-4B8C-83A1-F6EECF244321}">
                <p14:modId xmlns:p14="http://schemas.microsoft.com/office/powerpoint/2010/main" val="1227494671"/>
              </p:ext>
            </p:extLst>
          </p:nvPr>
        </p:nvGraphicFramePr>
        <p:xfrm>
          <a:off x="2013956" y="3106855"/>
          <a:ext cx="3435350" cy="442913"/>
        </p:xfrm>
        <a:graphic>
          <a:graphicData uri="http://schemas.openxmlformats.org/presentationml/2006/ole">
            <mc:AlternateContent xmlns:mc="http://schemas.openxmlformats.org/markup-compatibility/2006">
              <mc:Choice xmlns:v="urn:schemas-microsoft-com:vml" Requires="v">
                <p:oleObj name="Equation" r:id="rId7" imgW="1473120" imgH="190440" progId="Equation.DSMT4">
                  <p:embed/>
                </p:oleObj>
              </mc:Choice>
              <mc:Fallback>
                <p:oleObj name="Equation" r:id="rId7" imgW="1473120" imgH="190440" progId="Equation.DSMT4">
                  <p:embed/>
                  <p:pic>
                    <p:nvPicPr>
                      <p:cNvPr id="8" name="Object 7">
                        <a:extLst>
                          <a:ext uri="{FF2B5EF4-FFF2-40B4-BE49-F238E27FC236}">
                            <a16:creationId xmlns:a16="http://schemas.microsoft.com/office/drawing/2014/main" id="{9F95F4D8-12BF-4D90-9C83-B7B2DD41CFDF}"/>
                          </a:ext>
                        </a:extLst>
                      </p:cNvPr>
                      <p:cNvPicPr/>
                      <p:nvPr/>
                    </p:nvPicPr>
                    <p:blipFill>
                      <a:blip r:embed="rId8"/>
                      <a:stretch>
                        <a:fillRect/>
                      </a:stretch>
                    </p:blipFill>
                    <p:spPr>
                      <a:xfrm>
                        <a:off x="2013956" y="3106855"/>
                        <a:ext cx="3435350" cy="4429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1E87F55-264A-45A9-9E08-30A9902D8ADB}"/>
              </a:ext>
            </a:extLst>
          </p:cNvPr>
          <p:cNvGraphicFramePr>
            <a:graphicFrameLocks noChangeAspect="1"/>
          </p:cNvGraphicFramePr>
          <p:nvPr>
            <p:extLst>
              <p:ext uri="{D42A27DB-BD31-4B8C-83A1-F6EECF244321}">
                <p14:modId xmlns:p14="http://schemas.microsoft.com/office/powerpoint/2010/main" val="3807446021"/>
              </p:ext>
            </p:extLst>
          </p:nvPr>
        </p:nvGraphicFramePr>
        <p:xfrm>
          <a:off x="1833855" y="3732330"/>
          <a:ext cx="4116387" cy="501650"/>
        </p:xfrm>
        <a:graphic>
          <a:graphicData uri="http://schemas.openxmlformats.org/presentationml/2006/ole">
            <mc:AlternateContent xmlns:mc="http://schemas.openxmlformats.org/markup-compatibility/2006">
              <mc:Choice xmlns:v="urn:schemas-microsoft-com:vml" Requires="v">
                <p:oleObj name="Equation" r:id="rId9" imgW="1765080" imgH="215640" progId="Equation.DSMT4">
                  <p:embed/>
                </p:oleObj>
              </mc:Choice>
              <mc:Fallback>
                <p:oleObj name="Equation" r:id="rId9" imgW="1765080" imgH="215640" progId="Equation.DSMT4">
                  <p:embed/>
                  <p:pic>
                    <p:nvPicPr>
                      <p:cNvPr id="9" name="Object 8">
                        <a:extLst>
                          <a:ext uri="{FF2B5EF4-FFF2-40B4-BE49-F238E27FC236}">
                            <a16:creationId xmlns:a16="http://schemas.microsoft.com/office/drawing/2014/main" id="{C527C57B-817E-422E-9AED-611FC0C7AFCF}"/>
                          </a:ext>
                        </a:extLst>
                      </p:cNvPr>
                      <p:cNvPicPr/>
                      <p:nvPr/>
                    </p:nvPicPr>
                    <p:blipFill>
                      <a:blip r:embed="rId10"/>
                      <a:stretch>
                        <a:fillRect/>
                      </a:stretch>
                    </p:blipFill>
                    <p:spPr>
                      <a:xfrm>
                        <a:off x="1833855" y="3732330"/>
                        <a:ext cx="4116387" cy="5016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CC13A56-683B-4534-A556-324298A052E1}"/>
              </a:ext>
            </a:extLst>
          </p:cNvPr>
          <p:cNvGraphicFramePr>
            <a:graphicFrameLocks noChangeAspect="1"/>
          </p:cNvGraphicFramePr>
          <p:nvPr>
            <p:extLst>
              <p:ext uri="{D42A27DB-BD31-4B8C-83A1-F6EECF244321}">
                <p14:modId xmlns:p14="http://schemas.microsoft.com/office/powerpoint/2010/main" val="4114658055"/>
              </p:ext>
            </p:extLst>
          </p:nvPr>
        </p:nvGraphicFramePr>
        <p:xfrm>
          <a:off x="2400607" y="4300655"/>
          <a:ext cx="3703637" cy="442912"/>
        </p:xfrm>
        <a:graphic>
          <a:graphicData uri="http://schemas.openxmlformats.org/presentationml/2006/ole">
            <mc:AlternateContent xmlns:mc="http://schemas.openxmlformats.org/markup-compatibility/2006">
              <mc:Choice xmlns:v="urn:schemas-microsoft-com:vml" Requires="v">
                <p:oleObj name="Equation" r:id="rId11" imgW="1587240" imgH="190440" progId="Equation.DSMT4">
                  <p:embed/>
                </p:oleObj>
              </mc:Choice>
              <mc:Fallback>
                <p:oleObj name="Equation" r:id="rId11" imgW="1587240" imgH="190440" progId="Equation.DSMT4">
                  <p:embed/>
                  <p:pic>
                    <p:nvPicPr>
                      <p:cNvPr id="10" name="Object 9">
                        <a:extLst>
                          <a:ext uri="{FF2B5EF4-FFF2-40B4-BE49-F238E27FC236}">
                            <a16:creationId xmlns:a16="http://schemas.microsoft.com/office/drawing/2014/main" id="{B1E87F55-264A-45A9-9E08-30A9902D8ADB}"/>
                          </a:ext>
                        </a:extLst>
                      </p:cNvPr>
                      <p:cNvPicPr/>
                      <p:nvPr/>
                    </p:nvPicPr>
                    <p:blipFill>
                      <a:blip r:embed="rId12"/>
                      <a:stretch>
                        <a:fillRect/>
                      </a:stretch>
                    </p:blipFill>
                    <p:spPr>
                      <a:xfrm>
                        <a:off x="2400607" y="4300655"/>
                        <a:ext cx="3703637" cy="4429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5A14DAC-4872-4190-A26F-EBDB436CBF8D}"/>
              </a:ext>
            </a:extLst>
          </p:cNvPr>
          <p:cNvGraphicFramePr>
            <a:graphicFrameLocks noChangeAspect="1"/>
          </p:cNvGraphicFramePr>
          <p:nvPr>
            <p:extLst>
              <p:ext uri="{D42A27DB-BD31-4B8C-83A1-F6EECF244321}">
                <p14:modId xmlns:p14="http://schemas.microsoft.com/office/powerpoint/2010/main" val="3403499938"/>
              </p:ext>
            </p:extLst>
          </p:nvPr>
        </p:nvGraphicFramePr>
        <p:xfrm>
          <a:off x="2408981" y="4753544"/>
          <a:ext cx="3821113" cy="442912"/>
        </p:xfrm>
        <a:graphic>
          <a:graphicData uri="http://schemas.openxmlformats.org/presentationml/2006/ole">
            <mc:AlternateContent xmlns:mc="http://schemas.openxmlformats.org/markup-compatibility/2006">
              <mc:Choice xmlns:v="urn:schemas-microsoft-com:vml" Requires="v">
                <p:oleObj name="Equation" r:id="rId13" imgW="1638000" imgH="190440" progId="Equation.DSMT4">
                  <p:embed/>
                </p:oleObj>
              </mc:Choice>
              <mc:Fallback>
                <p:oleObj name="Equation" r:id="rId13" imgW="1638000" imgH="190440" progId="Equation.DSMT4">
                  <p:embed/>
                  <p:pic>
                    <p:nvPicPr>
                      <p:cNvPr id="11" name="Object 10">
                        <a:extLst>
                          <a:ext uri="{FF2B5EF4-FFF2-40B4-BE49-F238E27FC236}">
                            <a16:creationId xmlns:a16="http://schemas.microsoft.com/office/drawing/2014/main" id="{7CC13A56-683B-4534-A556-324298A052E1}"/>
                          </a:ext>
                        </a:extLst>
                      </p:cNvPr>
                      <p:cNvPicPr/>
                      <p:nvPr/>
                    </p:nvPicPr>
                    <p:blipFill>
                      <a:blip r:embed="rId14"/>
                      <a:stretch>
                        <a:fillRect/>
                      </a:stretch>
                    </p:blipFill>
                    <p:spPr>
                      <a:xfrm>
                        <a:off x="2408981" y="4753544"/>
                        <a:ext cx="3821113" cy="4429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9B05F87-B410-4308-8D25-9AC3CDC74CC7}"/>
              </a:ext>
            </a:extLst>
          </p:cNvPr>
          <p:cNvGraphicFramePr>
            <a:graphicFrameLocks noChangeAspect="1"/>
          </p:cNvGraphicFramePr>
          <p:nvPr>
            <p:extLst>
              <p:ext uri="{D42A27DB-BD31-4B8C-83A1-F6EECF244321}">
                <p14:modId xmlns:p14="http://schemas.microsoft.com/office/powerpoint/2010/main" val="3634047802"/>
              </p:ext>
            </p:extLst>
          </p:nvPr>
        </p:nvGraphicFramePr>
        <p:xfrm>
          <a:off x="7628156" y="5406982"/>
          <a:ext cx="355600" cy="442912"/>
        </p:xfrm>
        <a:graphic>
          <a:graphicData uri="http://schemas.openxmlformats.org/presentationml/2006/ole">
            <mc:AlternateContent xmlns:mc="http://schemas.openxmlformats.org/markup-compatibility/2006">
              <mc:Choice xmlns:v="urn:schemas-microsoft-com:vml" Requires="v">
                <p:oleObj name="Equation" r:id="rId15" imgW="152280" imgH="190440" progId="Equation.DSMT4">
                  <p:embed/>
                </p:oleObj>
              </mc:Choice>
              <mc:Fallback>
                <p:oleObj name="Equation" r:id="rId15" imgW="152280" imgH="190440" progId="Equation.DSMT4">
                  <p:embed/>
                  <p:pic>
                    <p:nvPicPr>
                      <p:cNvPr id="12" name="Object 11">
                        <a:extLst>
                          <a:ext uri="{FF2B5EF4-FFF2-40B4-BE49-F238E27FC236}">
                            <a16:creationId xmlns:a16="http://schemas.microsoft.com/office/drawing/2014/main" id="{B5A14DAC-4872-4190-A26F-EBDB436CBF8D}"/>
                          </a:ext>
                        </a:extLst>
                      </p:cNvPr>
                      <p:cNvPicPr/>
                      <p:nvPr/>
                    </p:nvPicPr>
                    <p:blipFill>
                      <a:blip r:embed="rId16"/>
                      <a:stretch>
                        <a:fillRect/>
                      </a:stretch>
                    </p:blipFill>
                    <p:spPr>
                      <a:xfrm>
                        <a:off x="7628156" y="5406982"/>
                        <a:ext cx="355600" cy="442912"/>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01351A35-7383-4CFC-8C69-01035D972910}"/>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3567709"/>
      </p:ext>
    </p:extLst>
  </p:cSld>
  <p:clrMapOvr>
    <a:masterClrMapping/>
  </p:clrMapOvr>
  <mc:AlternateContent xmlns:mc="http://schemas.openxmlformats.org/markup-compatibility/2006">
    <mc:Choice xmlns:p14="http://schemas.microsoft.com/office/powerpoint/2010/main" Requires="p14">
      <p:transition spd="slow" p14:dur="2000" advTm="185495"/>
    </mc:Choice>
    <mc:Fallback>
      <p:transition spd="slow" advTm="18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maximum eigenvalue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if we were to continue iterating:</a:t>
            </a:r>
            <a:endParaRPr lang="en-US" baseline="-25000" dirty="0"/>
          </a:p>
          <a:p>
            <a:pPr lvl="1"/>
            <a:r>
              <a:rPr lang="en-US" dirty="0"/>
              <a:t>Thus, </a:t>
            </a:r>
          </a:p>
          <a:p>
            <a:pPr lvl="1"/>
            <a:r>
              <a:rPr lang="en-US" dirty="0"/>
              <a:t>Dividing by </a:t>
            </a:r>
          </a:p>
          <a:p>
            <a:pPr lvl="1"/>
            <a:endParaRPr lang="en-US" dirty="0"/>
          </a:p>
          <a:p>
            <a:pPr lvl="1"/>
            <a:endParaRPr lang="en-US" dirty="0"/>
          </a:p>
          <a:p>
            <a:pPr lvl="1"/>
            <a:endParaRPr lang="en-US" dirty="0"/>
          </a:p>
          <a:p>
            <a:pPr lvl="1"/>
            <a:r>
              <a:rPr lang="en-US" dirty="0"/>
              <a:t>Because </a:t>
            </a:r>
            <a:r>
              <a:rPr lang="en-US" i="1" dirty="0">
                <a:latin typeface="Symbol" panose="05050102010706020507" pitchFamily="18" charset="2"/>
              </a:rPr>
              <a:t>l</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l</a:t>
            </a:r>
            <a:r>
              <a:rPr lang="en-US" baseline="-25000" dirty="0">
                <a:latin typeface="Times New Roman" panose="02020603050405020304" pitchFamily="18" charset="0"/>
              </a:rPr>
              <a:t>2</a:t>
            </a:r>
            <a:r>
              <a:rPr lang="en-US" dirty="0">
                <a:latin typeface="Times New Roman" panose="02020603050405020304" pitchFamily="18" charset="0"/>
              </a:rPr>
              <a:t> &gt; </a:t>
            </a:r>
            <a:r>
              <a:rPr lang="en-US" i="1" dirty="0">
                <a:latin typeface="Symbol" panose="05050102010706020507" pitchFamily="18" charset="2"/>
              </a:rPr>
              <a:t>l</a:t>
            </a:r>
            <a:r>
              <a:rPr lang="en-US" baseline="-25000" dirty="0"/>
              <a:t>3</a:t>
            </a:r>
            <a:r>
              <a:rPr lang="en-US" dirty="0">
                <a:latin typeface="Times New Roman" panose="02020603050405020304" pitchFamily="18" charset="0"/>
              </a:rPr>
              <a:t> &gt;</a:t>
            </a:r>
            <a:r>
              <a:rPr lang="en-US" i="1" dirty="0">
                <a:latin typeface="Times New Roman" panose="02020603050405020304" pitchFamily="18" charset="0"/>
              </a:rPr>
              <a:t> </a:t>
            </a:r>
            <a:r>
              <a:rPr lang="en-US" dirty="0">
                <a:latin typeface="Times New Roman" panose="02020603050405020304" pitchFamily="18" charset="0"/>
              </a:rPr>
              <a:t>···</a:t>
            </a:r>
            <a:r>
              <a:rPr lang="en-US" dirty="0"/>
              <a:t>, it follows that</a:t>
            </a:r>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0" name="Object 9">
            <a:extLst>
              <a:ext uri="{FF2B5EF4-FFF2-40B4-BE49-F238E27FC236}">
                <a16:creationId xmlns:a16="http://schemas.microsoft.com/office/drawing/2014/main" id="{B1E87F55-264A-45A9-9E08-30A9902D8ADB}"/>
              </a:ext>
            </a:extLst>
          </p:cNvPr>
          <p:cNvGraphicFramePr>
            <a:graphicFrameLocks noChangeAspect="1"/>
          </p:cNvGraphicFramePr>
          <p:nvPr>
            <p:extLst>
              <p:ext uri="{D42A27DB-BD31-4B8C-83A1-F6EECF244321}">
                <p14:modId xmlns:p14="http://schemas.microsoft.com/office/powerpoint/2010/main" val="3379264434"/>
              </p:ext>
            </p:extLst>
          </p:nvPr>
        </p:nvGraphicFramePr>
        <p:xfrm>
          <a:off x="2014348" y="2004134"/>
          <a:ext cx="4649788" cy="471488"/>
        </p:xfrm>
        <a:graphic>
          <a:graphicData uri="http://schemas.openxmlformats.org/presentationml/2006/ole">
            <mc:AlternateContent xmlns:mc="http://schemas.openxmlformats.org/markup-compatibility/2006">
              <mc:Choice xmlns:v="urn:schemas-microsoft-com:vml" Requires="v">
                <p:oleObj name="Equation" r:id="rId5" imgW="1993680" imgH="203040" progId="Equation.DSMT4">
                  <p:embed/>
                </p:oleObj>
              </mc:Choice>
              <mc:Fallback>
                <p:oleObj name="Equation" r:id="rId5" imgW="1993680" imgH="203040" progId="Equation.DSMT4">
                  <p:embed/>
                  <p:pic>
                    <p:nvPicPr>
                      <p:cNvPr id="10" name="Object 9">
                        <a:extLst>
                          <a:ext uri="{FF2B5EF4-FFF2-40B4-BE49-F238E27FC236}">
                            <a16:creationId xmlns:a16="http://schemas.microsoft.com/office/drawing/2014/main" id="{B1E87F55-264A-45A9-9E08-30A9902D8ADB}"/>
                          </a:ext>
                        </a:extLst>
                      </p:cNvPr>
                      <p:cNvPicPr/>
                      <p:nvPr/>
                    </p:nvPicPr>
                    <p:blipFill>
                      <a:blip r:embed="rId6"/>
                      <a:stretch>
                        <a:fillRect/>
                      </a:stretch>
                    </p:blipFill>
                    <p:spPr>
                      <a:xfrm>
                        <a:off x="2014348" y="2004134"/>
                        <a:ext cx="4649788" cy="47148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14F71DE-E828-4BD0-B5C8-D2D3453E446B}"/>
              </a:ext>
            </a:extLst>
          </p:cNvPr>
          <p:cNvGraphicFramePr>
            <a:graphicFrameLocks noChangeAspect="1"/>
          </p:cNvGraphicFramePr>
          <p:nvPr>
            <p:extLst>
              <p:ext uri="{D42A27DB-BD31-4B8C-83A1-F6EECF244321}">
                <p14:modId xmlns:p14="http://schemas.microsoft.com/office/powerpoint/2010/main" val="2648259748"/>
              </p:ext>
            </p:extLst>
          </p:nvPr>
        </p:nvGraphicFramePr>
        <p:xfrm>
          <a:off x="1758950" y="2703255"/>
          <a:ext cx="5480050" cy="1031875"/>
        </p:xfrm>
        <a:graphic>
          <a:graphicData uri="http://schemas.openxmlformats.org/presentationml/2006/ole">
            <mc:AlternateContent xmlns:mc="http://schemas.openxmlformats.org/markup-compatibility/2006">
              <mc:Choice xmlns:v="urn:schemas-microsoft-com:vml" Requires="v">
                <p:oleObj name="Equation" r:id="rId7" imgW="2349360" imgH="444240" progId="Equation.DSMT4">
                  <p:embed/>
                </p:oleObj>
              </mc:Choice>
              <mc:Fallback>
                <p:oleObj name="Equation" r:id="rId7" imgW="2349360" imgH="444240" progId="Equation.DSMT4">
                  <p:embed/>
                  <p:pic>
                    <p:nvPicPr>
                      <p:cNvPr id="10" name="Object 9">
                        <a:extLst>
                          <a:ext uri="{FF2B5EF4-FFF2-40B4-BE49-F238E27FC236}">
                            <a16:creationId xmlns:a16="http://schemas.microsoft.com/office/drawing/2014/main" id="{B1E87F55-264A-45A9-9E08-30A9902D8ADB}"/>
                          </a:ext>
                        </a:extLst>
                      </p:cNvPr>
                      <p:cNvPicPr/>
                      <p:nvPr/>
                    </p:nvPicPr>
                    <p:blipFill>
                      <a:blip r:embed="rId8"/>
                      <a:stretch>
                        <a:fillRect/>
                      </a:stretch>
                    </p:blipFill>
                    <p:spPr>
                      <a:xfrm>
                        <a:off x="1758950" y="2703255"/>
                        <a:ext cx="5480050" cy="10318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05BAF7DF-5E38-45A6-BDD0-DF805BFEE12D}"/>
              </a:ext>
            </a:extLst>
          </p:cNvPr>
          <p:cNvGraphicFramePr>
            <a:graphicFrameLocks noChangeAspect="1"/>
          </p:cNvGraphicFramePr>
          <p:nvPr>
            <p:extLst>
              <p:ext uri="{D42A27DB-BD31-4B8C-83A1-F6EECF244321}">
                <p14:modId xmlns:p14="http://schemas.microsoft.com/office/powerpoint/2010/main" val="79960641"/>
              </p:ext>
            </p:extLst>
          </p:nvPr>
        </p:nvGraphicFramePr>
        <p:xfrm>
          <a:off x="2296129" y="4414709"/>
          <a:ext cx="4086225" cy="1031875"/>
        </p:xfrm>
        <a:graphic>
          <a:graphicData uri="http://schemas.openxmlformats.org/presentationml/2006/ole">
            <mc:AlternateContent xmlns:mc="http://schemas.openxmlformats.org/markup-compatibility/2006">
              <mc:Choice xmlns:v="urn:schemas-microsoft-com:vml" Requires="v">
                <p:oleObj name="Equation" r:id="rId9" imgW="1752480" imgH="444240" progId="Equation.DSMT4">
                  <p:embed/>
                </p:oleObj>
              </mc:Choice>
              <mc:Fallback>
                <p:oleObj name="Equation" r:id="rId9" imgW="1752480" imgH="444240" progId="Equation.DSMT4">
                  <p:embed/>
                  <p:pic>
                    <p:nvPicPr>
                      <p:cNvPr id="15" name="Object 14">
                        <a:extLst>
                          <a:ext uri="{FF2B5EF4-FFF2-40B4-BE49-F238E27FC236}">
                            <a16:creationId xmlns:a16="http://schemas.microsoft.com/office/drawing/2014/main" id="{B14F71DE-E828-4BD0-B5C8-D2D3453E446B}"/>
                          </a:ext>
                        </a:extLst>
                      </p:cNvPr>
                      <p:cNvPicPr/>
                      <p:nvPr/>
                    </p:nvPicPr>
                    <p:blipFill>
                      <a:blip r:embed="rId10"/>
                      <a:stretch>
                        <a:fillRect/>
                      </a:stretch>
                    </p:blipFill>
                    <p:spPr>
                      <a:xfrm>
                        <a:off x="2296129" y="4414709"/>
                        <a:ext cx="4086225" cy="103187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238676F2-8B74-4243-AD2F-962634C53CA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01551614"/>
      </p:ext>
    </p:extLst>
  </p:cSld>
  <p:clrMapOvr>
    <a:masterClrMapping/>
  </p:clrMapOvr>
  <mc:AlternateContent xmlns:mc="http://schemas.openxmlformats.org/markup-compatibility/2006">
    <mc:Choice xmlns:p14="http://schemas.microsoft.com/office/powerpoint/2010/main" Requires="p14">
      <p:transition spd="slow" p14:dur="2000" advTm="115160"/>
    </mc:Choice>
    <mc:Fallback>
      <p:transition spd="slow" advTm="11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Consider the following:</a:t>
            </a:r>
          </a:p>
          <a:p>
            <a:endParaRPr lang="en-US" dirty="0"/>
          </a:p>
          <a:p>
            <a:endParaRPr lang="en-US" dirty="0"/>
          </a:p>
          <a:p>
            <a:endParaRPr lang="en-US" dirty="0"/>
          </a:p>
          <a:p>
            <a:endParaRPr lang="en-US" dirty="0"/>
          </a:p>
          <a:p>
            <a:endParaRPr lang="en-US" dirty="0"/>
          </a:p>
          <a:p>
            <a:pPr lvl="1"/>
            <a:r>
              <a:rPr lang="en-US" dirty="0"/>
              <a:t>Its maximum eigenvalue is </a:t>
            </a:r>
            <a:r>
              <a:rPr lang="en-US" i="1" dirty="0">
                <a:latin typeface="Symbol" panose="05050102010706020507" pitchFamily="18" charset="2"/>
              </a:rPr>
              <a:t>l</a:t>
            </a:r>
            <a:r>
              <a:rPr lang="en-US" baseline="-25000" dirty="0"/>
              <a:t>1</a:t>
            </a:r>
            <a:r>
              <a:rPr lang="en-US" dirty="0"/>
              <a:t> </a:t>
            </a:r>
            <a:r>
              <a:rPr lang="en-US" dirty="0">
                <a:latin typeface="Times New Roman" panose="02020603050405020304" pitchFamily="18" charset="0"/>
              </a:rPr>
              <a:t>= 6.147187791351218 </a:t>
            </a:r>
            <a:r>
              <a:rPr lang="en-US" dirty="0"/>
              <a:t>with</a:t>
            </a:r>
          </a:p>
        </p:txBody>
      </p:sp>
      <p:sp>
        <p:nvSpPr>
          <p:cNvPr id="4" name="Footer Placeholder 3"/>
          <p:cNvSpPr>
            <a:spLocks noGrp="1"/>
          </p:cNvSpPr>
          <p:nvPr>
            <p:ph type="ftr" sz="quarter" idx="11"/>
          </p:nvPr>
        </p:nvSpPr>
        <p:spPr/>
        <p:txBody>
          <a:bodyPr/>
          <a:lstStyle/>
          <a:p>
            <a:r>
              <a:rPr lang="en-US"/>
              <a:t>Positive semi-definite matrices and maximum eigenvalues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1" name="Object 10">
            <a:extLst>
              <a:ext uri="{FF2B5EF4-FFF2-40B4-BE49-F238E27FC236}">
                <a16:creationId xmlns:a16="http://schemas.microsoft.com/office/drawing/2014/main" id="{8C4D3CE0-F363-4C75-99B6-2F264AAE8E65}"/>
              </a:ext>
            </a:extLst>
          </p:cNvPr>
          <p:cNvGraphicFramePr>
            <a:graphicFrameLocks noChangeAspect="1"/>
          </p:cNvGraphicFramePr>
          <p:nvPr>
            <p:extLst>
              <p:ext uri="{D42A27DB-BD31-4B8C-83A1-F6EECF244321}">
                <p14:modId xmlns:p14="http://schemas.microsoft.com/office/powerpoint/2010/main" val="559729168"/>
              </p:ext>
            </p:extLst>
          </p:nvPr>
        </p:nvGraphicFramePr>
        <p:xfrm>
          <a:off x="2227015" y="1976439"/>
          <a:ext cx="4210050" cy="2060575"/>
        </p:xfrm>
        <a:graphic>
          <a:graphicData uri="http://schemas.openxmlformats.org/presentationml/2006/ole">
            <mc:AlternateContent xmlns:mc="http://schemas.openxmlformats.org/markup-compatibility/2006">
              <mc:Choice xmlns:v="urn:schemas-microsoft-com:vml" Requires="v">
                <p:oleObj name="Equation" r:id="rId5" imgW="1993680" imgH="977760" progId="Equation.DSMT4">
                  <p:embed/>
                </p:oleObj>
              </mc:Choice>
              <mc:Fallback>
                <p:oleObj name="Equation" r:id="rId5" imgW="1993680" imgH="977760" progId="Equation.DSMT4">
                  <p:embed/>
                  <p:pic>
                    <p:nvPicPr>
                      <p:cNvPr id="10" name="Object 9">
                        <a:extLst>
                          <a:ext uri="{FF2B5EF4-FFF2-40B4-BE49-F238E27FC236}">
                            <a16:creationId xmlns:a16="http://schemas.microsoft.com/office/drawing/2014/main" id="{A05B10C1-B638-4082-A62F-328135093917}"/>
                          </a:ext>
                        </a:extLst>
                      </p:cNvPr>
                      <p:cNvPicPr/>
                      <p:nvPr/>
                    </p:nvPicPr>
                    <p:blipFill>
                      <a:blip r:embed="rId6"/>
                      <a:stretch>
                        <a:fillRect/>
                      </a:stretch>
                    </p:blipFill>
                    <p:spPr>
                      <a:xfrm>
                        <a:off x="2227015" y="1976439"/>
                        <a:ext cx="4210050" cy="20605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12B89FD-A352-4301-89C3-F06AC351E5C0}"/>
              </a:ext>
            </a:extLst>
          </p:cNvPr>
          <p:cNvGraphicFramePr>
            <a:graphicFrameLocks noChangeAspect="1"/>
          </p:cNvGraphicFramePr>
          <p:nvPr>
            <p:extLst>
              <p:ext uri="{D42A27DB-BD31-4B8C-83A1-F6EECF244321}">
                <p14:modId xmlns:p14="http://schemas.microsoft.com/office/powerpoint/2010/main" val="3393584512"/>
              </p:ext>
            </p:extLst>
          </p:nvPr>
        </p:nvGraphicFramePr>
        <p:xfrm>
          <a:off x="2879725" y="4479924"/>
          <a:ext cx="3079750" cy="2058988"/>
        </p:xfrm>
        <a:graphic>
          <a:graphicData uri="http://schemas.openxmlformats.org/presentationml/2006/ole">
            <mc:AlternateContent xmlns:mc="http://schemas.openxmlformats.org/markup-compatibility/2006">
              <mc:Choice xmlns:v="urn:schemas-microsoft-com:vml" Requires="v">
                <p:oleObj name="Equation" r:id="rId7" imgW="1460160" imgH="977760" progId="Equation.DSMT4">
                  <p:embed/>
                </p:oleObj>
              </mc:Choice>
              <mc:Fallback>
                <p:oleObj name="Equation" r:id="rId7" imgW="1460160" imgH="977760" progId="Equation.DSMT4">
                  <p:embed/>
                  <p:pic>
                    <p:nvPicPr>
                      <p:cNvPr id="11" name="Object 10">
                        <a:extLst>
                          <a:ext uri="{FF2B5EF4-FFF2-40B4-BE49-F238E27FC236}">
                            <a16:creationId xmlns:a16="http://schemas.microsoft.com/office/drawing/2014/main" id="{8C4D3CE0-F363-4C75-99B6-2F264AAE8E65}"/>
                          </a:ext>
                        </a:extLst>
                      </p:cNvPr>
                      <p:cNvPicPr/>
                      <p:nvPr/>
                    </p:nvPicPr>
                    <p:blipFill>
                      <a:blip r:embed="rId8"/>
                      <a:stretch>
                        <a:fillRect/>
                      </a:stretch>
                    </p:blipFill>
                    <p:spPr>
                      <a:xfrm>
                        <a:off x="2879725" y="4479924"/>
                        <a:ext cx="3079750" cy="2058988"/>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6DC4A4D3-B55E-4CAC-88F3-C857DAD4B71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1083149"/>
      </p:ext>
    </p:extLst>
  </p:cSld>
  <p:clrMapOvr>
    <a:masterClrMapping/>
  </p:clrMapOvr>
  <mc:AlternateContent xmlns:mc="http://schemas.openxmlformats.org/markup-compatibility/2006">
    <mc:Choice xmlns:p14="http://schemas.microsoft.com/office/powerpoint/2010/main" Requires="p14">
      <p:transition spd="slow" p14:dur="2000" advTm="25854"/>
    </mc:Choice>
    <mc:Fallback>
      <p:transition spd="slow" advTm="25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2|8.4|12.4|3.6|10.6|38.4"/>
</p:tagLst>
</file>

<file path=ppt/tags/tag10.xml><?xml version="1.0" encoding="utf-8"?>
<p:tagLst xmlns:a="http://schemas.openxmlformats.org/drawingml/2006/main" xmlns:r="http://schemas.openxmlformats.org/officeDocument/2006/relationships" xmlns:p="http://schemas.openxmlformats.org/presentationml/2006/main">
  <p:tag name="TIMING" val="|6.1|33"/>
</p:tagLst>
</file>

<file path=ppt/tags/tag11.xml><?xml version="1.0" encoding="utf-8"?>
<p:tagLst xmlns:a="http://schemas.openxmlformats.org/drawingml/2006/main" xmlns:r="http://schemas.openxmlformats.org/officeDocument/2006/relationships" xmlns:p="http://schemas.openxmlformats.org/presentationml/2006/main">
  <p:tag name="TIMING" val="|40.5|46.5|35.6"/>
</p:tagLst>
</file>

<file path=ppt/tags/tag12.xml><?xml version="1.0" encoding="utf-8"?>
<p:tagLst xmlns:a="http://schemas.openxmlformats.org/drawingml/2006/main" xmlns:r="http://schemas.openxmlformats.org/officeDocument/2006/relationships" xmlns:p="http://schemas.openxmlformats.org/presentationml/2006/main">
  <p:tag name="TIMING" val="|14.6|30.8|15|33.9|8.8|34.3|5|22.5|2.8|1.4|2"/>
</p:tagLst>
</file>

<file path=ppt/tags/tag13.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8.4|8.2|9.8|17.3"/>
</p:tagLst>
</file>

<file path=ppt/tags/tag3.xml><?xml version="1.0" encoding="utf-8"?>
<p:tagLst xmlns:a="http://schemas.openxmlformats.org/drawingml/2006/main" xmlns:r="http://schemas.openxmlformats.org/officeDocument/2006/relationships" xmlns:p="http://schemas.openxmlformats.org/presentationml/2006/main">
  <p:tag name="TIMING" val="|18.2|6.7|8.7|5.4|6.9|6.1|3.2|14.5|15.1|12.8|14.3|1.5|15.6|6.8"/>
</p:tagLst>
</file>

<file path=ppt/tags/tag4.xml><?xml version="1.0" encoding="utf-8"?>
<p:tagLst xmlns:a="http://schemas.openxmlformats.org/drawingml/2006/main" xmlns:r="http://schemas.openxmlformats.org/officeDocument/2006/relationships" xmlns:p="http://schemas.openxmlformats.org/presentationml/2006/main">
  <p:tag name="TIMING" val="|19.9"/>
</p:tagLst>
</file>

<file path=ppt/tags/tag5.xml><?xml version="1.0" encoding="utf-8"?>
<p:tagLst xmlns:a="http://schemas.openxmlformats.org/drawingml/2006/main" xmlns:r="http://schemas.openxmlformats.org/officeDocument/2006/relationships" xmlns:p="http://schemas.openxmlformats.org/presentationml/2006/main">
  <p:tag name="TIMING" val="|16.7|11.3|16|48.8|21|28.8|8.7"/>
</p:tagLst>
</file>

<file path=ppt/tags/tag6.xml><?xml version="1.0" encoding="utf-8"?>
<p:tagLst xmlns:a="http://schemas.openxmlformats.org/drawingml/2006/main" xmlns:r="http://schemas.openxmlformats.org/officeDocument/2006/relationships" xmlns:p="http://schemas.openxmlformats.org/presentationml/2006/main">
  <p:tag name="TIMING" val="|4.5|25.6|37.5|7.1"/>
</p:tagLst>
</file>

<file path=ppt/tags/tag7.xml><?xml version="1.0" encoding="utf-8"?>
<p:tagLst xmlns:a="http://schemas.openxmlformats.org/drawingml/2006/main" xmlns:r="http://schemas.openxmlformats.org/officeDocument/2006/relationships" xmlns:p="http://schemas.openxmlformats.org/presentationml/2006/main">
  <p:tag name="TIMING" val="|9.3"/>
</p:tagLst>
</file>

<file path=ppt/tags/tag8.xml><?xml version="1.0" encoding="utf-8"?>
<p:tagLst xmlns:a="http://schemas.openxmlformats.org/drawingml/2006/main" xmlns:r="http://schemas.openxmlformats.org/officeDocument/2006/relationships" xmlns:p="http://schemas.openxmlformats.org/presentationml/2006/main">
  <p:tag name="TIMING" val="|35.2"/>
</p:tagLst>
</file>

<file path=ppt/tags/tag9.xml><?xml version="1.0" encoding="utf-8"?>
<p:tagLst xmlns:a="http://schemas.openxmlformats.org/drawingml/2006/main" xmlns:r="http://schemas.openxmlformats.org/officeDocument/2006/relationships" xmlns:p="http://schemas.openxmlformats.org/presentationml/2006/main">
  <p:tag name="TIMING" val="|7.6|12.6|5.6|15.1|30.5|29.3|11.6|3.1|2.1|1.8|31.9|1.5|1.5|8.2|1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57790</TotalTime>
  <Words>1107</Words>
  <Application>Microsoft Office PowerPoint</Application>
  <PresentationFormat>On-screen Show (4:3)</PresentationFormat>
  <Paragraphs>157</Paragraphs>
  <Slides>19</Slides>
  <Notes>0</Notes>
  <HiddenSlides>0</HiddenSlides>
  <MMClips>19</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0"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12.4 Positive definite/semi-definite matrices and maximum eigenvalues</vt:lpstr>
      <vt:lpstr>Introduction</vt:lpstr>
      <vt:lpstr>Eigenvalues</vt:lpstr>
      <vt:lpstr>Positive definite matrices are invertible</vt:lpstr>
      <vt:lpstr>Finding the maximum eigenvalue</vt:lpstr>
      <vt:lpstr>Finding the maximum eigenvalue</vt:lpstr>
      <vt:lpstr>Finding the maximum eigenvalue</vt:lpstr>
      <vt:lpstr>Finding the maximum eigenvalue</vt:lpstr>
      <vt:lpstr>Example</vt:lpstr>
      <vt:lpstr>Example</vt:lpstr>
      <vt:lpstr>Example</vt:lpstr>
      <vt:lpstr>Diagonalization</vt:lpstr>
      <vt:lpstr>Comments</vt:lpstr>
      <vt:lpstr>So what?</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1287</cp:revision>
  <dcterms:created xsi:type="dcterms:W3CDTF">2020-04-30T19:27:29Z</dcterms:created>
  <dcterms:modified xsi:type="dcterms:W3CDTF">2021-08-14T03:12:49Z</dcterms:modified>
</cp:coreProperties>
</file>